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6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theme/themeOverride18.xml" ContentType="application/vnd.openxmlformats-officedocument.themeOverride+xml"/>
  <Override PartName="/ppt/notesSlides/notesSlide11.xml" ContentType="application/vnd.openxmlformats-officedocument.presentationml.notesSlide+xml"/>
  <Override PartName="/ppt/charts/chart22.xml" ContentType="application/vnd.openxmlformats-officedocument.drawingml.chart+xml"/>
  <Override PartName="/ppt/notesSlides/notesSlide12.xml" ContentType="application/vnd.openxmlformats-officedocument.presentationml.notesSlide+xml"/>
  <Override PartName="/ppt/charts/chart23.xml" ContentType="application/vnd.openxmlformats-officedocument.drawingml.chart+xml"/>
  <Override PartName="/ppt/theme/themeOverride19.xml" ContentType="application/vnd.openxmlformats-officedocument.themeOverr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theme/themeOverride20.xml" ContentType="application/vnd.openxmlformats-officedocument.themeOverride+xml"/>
  <Override PartName="/ppt/charts/chart26.xml" ContentType="application/vnd.openxmlformats-officedocument.drawingml.chart+xml"/>
  <Override PartName="/ppt/theme/themeOverride21.xml" ContentType="application/vnd.openxmlformats-officedocument.themeOverride+xml"/>
  <Override PartName="/ppt/charts/chart27.xml" ContentType="application/vnd.openxmlformats-officedocument.drawingml.chart+xml"/>
  <Override PartName="/ppt/theme/themeOverride22.xml" ContentType="application/vnd.openxmlformats-officedocument.themeOverride+xml"/>
  <Override PartName="/ppt/charts/chart28.xml" ContentType="application/vnd.openxmlformats-officedocument.drawingml.chart+xml"/>
  <Override PartName="/ppt/theme/themeOverride23.xml" ContentType="application/vnd.openxmlformats-officedocument.themeOverride+xml"/>
  <Override PartName="/ppt/charts/chart29.xml" ContentType="application/vnd.openxmlformats-officedocument.drawingml.chart+xml"/>
  <Override PartName="/ppt/theme/themeOverride24.xml" ContentType="application/vnd.openxmlformats-officedocument.themeOverride+xml"/>
  <Override PartName="/ppt/charts/chart30.xml" ContentType="application/vnd.openxmlformats-officedocument.drawingml.chart+xml"/>
  <Override PartName="/ppt/theme/themeOverride25.xml" ContentType="application/vnd.openxmlformats-officedocument.themeOverride+xml"/>
  <Override PartName="/ppt/charts/chart31.xml" ContentType="application/vnd.openxmlformats-officedocument.drawingml.chart+xml"/>
  <Override PartName="/ppt/theme/themeOverride26.xml" ContentType="application/vnd.openxmlformats-officedocument.themeOverride+xml"/>
  <Override PartName="/ppt/charts/chart32.xml" ContentType="application/vnd.openxmlformats-officedocument.drawingml.chart+xml"/>
  <Override PartName="/ppt/theme/themeOverride27.xml" ContentType="application/vnd.openxmlformats-officedocument.themeOverride+xml"/>
  <Override PartName="/ppt/notesSlides/notesSlide13.xml" ContentType="application/vnd.openxmlformats-officedocument.presentationml.notesSlide+xml"/>
  <Override PartName="/ppt/charts/chart33.xml" ContentType="application/vnd.openxmlformats-officedocument.drawingml.chart+xml"/>
  <Override PartName="/ppt/notesSlides/notesSlide14.xml" ContentType="application/vnd.openxmlformats-officedocument.presentationml.notesSlide+xml"/>
  <Override PartName="/ppt/charts/chart34.xml" ContentType="application/vnd.openxmlformats-officedocument.drawingml.chart+xml"/>
  <Override PartName="/ppt/notesSlides/notesSlide15.xml" ContentType="application/vnd.openxmlformats-officedocument.presentationml.notesSlide+xml"/>
  <Override PartName="/ppt/charts/chart35.xml" ContentType="application/vnd.openxmlformats-officedocument.drawingml.chart+xml"/>
  <Override PartName="/ppt/theme/themeOverride28.xml" ContentType="application/vnd.openxmlformats-officedocument.themeOverride+xml"/>
  <Override PartName="/ppt/notesSlides/notesSlide16.xml" ContentType="application/vnd.openxmlformats-officedocument.presentationml.notesSlide+xml"/>
  <Override PartName="/ppt/charts/chart36.xml" ContentType="application/vnd.openxmlformats-officedocument.drawingml.chart+xml"/>
  <Override PartName="/ppt/theme/themeOverride29.xml" ContentType="application/vnd.openxmlformats-officedocument.themeOverride+xml"/>
  <Override PartName="/ppt/notesSlides/notesSlide17.xml" ContentType="application/vnd.openxmlformats-officedocument.presentationml.notesSlide+xml"/>
  <Override PartName="/ppt/charts/chart37.xml" ContentType="application/vnd.openxmlformats-officedocument.drawingml.chart+xml"/>
  <Override PartName="/ppt/theme/themeOverride30.xml" ContentType="application/vnd.openxmlformats-officedocument.themeOverride+xml"/>
  <Override PartName="/ppt/notesSlides/notesSlide18.xml" ContentType="application/vnd.openxmlformats-officedocument.presentationml.notesSlide+xml"/>
  <Override PartName="/ppt/charts/chart38.xml" ContentType="application/vnd.openxmlformats-officedocument.drawingml.chart+xml"/>
  <Override PartName="/ppt/theme/themeOverride31.xml" ContentType="application/vnd.openxmlformats-officedocument.themeOverride+xml"/>
  <Override PartName="/ppt/notesSlides/notesSlide19.xml" ContentType="application/vnd.openxmlformats-officedocument.presentationml.notesSlide+xml"/>
  <Override PartName="/ppt/charts/chart39.xml" ContentType="application/vnd.openxmlformats-officedocument.drawingml.chart+xml"/>
  <Override PartName="/ppt/theme/themeOverride32.xml" ContentType="application/vnd.openxmlformats-officedocument.themeOverride+xml"/>
  <Override PartName="/ppt/notesSlides/notesSlide20.xml" ContentType="application/vnd.openxmlformats-officedocument.presentationml.notesSlide+xml"/>
  <Override PartName="/ppt/charts/chart40.xml" ContentType="application/vnd.openxmlformats-officedocument.drawingml.chart+xml"/>
  <Override PartName="/ppt/theme/themeOverride33.xml" ContentType="application/vnd.openxmlformats-officedocument.themeOverride+xml"/>
  <Override PartName="/ppt/notesSlides/notesSlide21.xml" ContentType="application/vnd.openxmlformats-officedocument.presentationml.notesSlide+xml"/>
  <Override PartName="/ppt/charts/chart41.xml" ContentType="application/vnd.openxmlformats-officedocument.drawingml.chart+xml"/>
  <Override PartName="/ppt/theme/themeOverride34.xml" ContentType="application/vnd.openxmlformats-officedocument.themeOverride+xml"/>
  <Override PartName="/ppt/notesSlides/notesSlide22.xml" ContentType="application/vnd.openxmlformats-officedocument.presentationml.notesSlide+xml"/>
  <Override PartName="/ppt/charts/chart42.xml" ContentType="application/vnd.openxmlformats-officedocument.drawingml.chart+xml"/>
  <Override PartName="/ppt/theme/themeOverride35.xml" ContentType="application/vnd.openxmlformats-officedocument.themeOverride+xml"/>
  <Override PartName="/ppt/notesSlides/notesSlide23.xml" ContentType="application/vnd.openxmlformats-officedocument.presentationml.notesSlide+xml"/>
  <Override PartName="/ppt/charts/chart43.xml" ContentType="application/vnd.openxmlformats-officedocument.drawingml.chart+xml"/>
  <Override PartName="/ppt/theme/themeOverride36.xml" ContentType="application/vnd.openxmlformats-officedocument.themeOverride+xml"/>
  <Override PartName="/ppt/notesSlides/notesSlide24.xml" ContentType="application/vnd.openxmlformats-officedocument.presentationml.notesSlide+xml"/>
  <Override PartName="/ppt/charts/chart44.xml" ContentType="application/vnd.openxmlformats-officedocument.drawingml.chart+xml"/>
  <Override PartName="/ppt/theme/themeOverride3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7" r:id="rId2"/>
    <p:sldId id="295" r:id="rId3"/>
    <p:sldId id="279" r:id="rId4"/>
    <p:sldId id="280" r:id="rId5"/>
    <p:sldId id="328" r:id="rId6"/>
    <p:sldId id="329" r:id="rId7"/>
    <p:sldId id="331" r:id="rId8"/>
    <p:sldId id="282" r:id="rId9"/>
    <p:sldId id="306" r:id="rId10"/>
    <p:sldId id="307" r:id="rId11"/>
    <p:sldId id="308" r:id="rId12"/>
    <p:sldId id="310" r:id="rId13"/>
    <p:sldId id="309" r:id="rId14"/>
    <p:sldId id="311" r:id="rId15"/>
    <p:sldId id="312" r:id="rId16"/>
    <p:sldId id="330" r:id="rId17"/>
    <p:sldId id="313" r:id="rId18"/>
    <p:sldId id="314" r:id="rId19"/>
    <p:sldId id="315" r:id="rId20"/>
    <p:sldId id="298" r:id="rId21"/>
    <p:sldId id="337" r:id="rId22"/>
    <p:sldId id="338" r:id="rId23"/>
    <p:sldId id="302" r:id="rId24"/>
    <p:sldId id="270" r:id="rId25"/>
    <p:sldId id="272" r:id="rId26"/>
    <p:sldId id="273" r:id="rId27"/>
    <p:sldId id="274" r:id="rId28"/>
    <p:sldId id="275" r:id="rId29"/>
    <p:sldId id="296" r:id="rId30"/>
    <p:sldId id="297" r:id="rId31"/>
    <p:sldId id="320" r:id="rId32"/>
    <p:sldId id="286" r:id="rId33"/>
    <p:sldId id="276" r:id="rId34"/>
    <p:sldId id="285" r:id="rId35"/>
    <p:sldId id="277" r:id="rId36"/>
    <p:sldId id="278" r:id="rId37"/>
    <p:sldId id="326" r:id="rId38"/>
    <p:sldId id="336" r:id="rId39"/>
    <p:sldId id="322" r:id="rId40"/>
    <p:sldId id="304" r:id="rId41"/>
    <p:sldId id="316" r:id="rId42"/>
    <p:sldId id="332" r:id="rId43"/>
    <p:sldId id="333" r:id="rId44"/>
    <p:sldId id="321" r:id="rId45"/>
    <p:sldId id="327" r:id="rId46"/>
    <p:sldId id="323" r:id="rId47"/>
    <p:sldId id="324" r:id="rId48"/>
    <p:sldId id="325" r:id="rId49"/>
    <p:sldId id="303" r:id="rId50"/>
  </p:sldIdLst>
  <p:sldSz cx="9144000" cy="6858000" type="screen4x3"/>
  <p:notesSz cx="7099300" cy="102346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F81BD"/>
    <a:srgbClr val="AB2328"/>
    <a:srgbClr val="CCFF99"/>
    <a:srgbClr val="660033"/>
    <a:srgbClr val="FF00FF"/>
    <a:srgbClr val="FEFBF4"/>
    <a:srgbClr val="FBF6E3"/>
    <a:srgbClr val="F9F1D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89710" autoAdjust="0"/>
  </p:normalViewPr>
  <p:slideViewPr>
    <p:cSldViewPr>
      <p:cViewPr varScale="1">
        <p:scale>
          <a:sx n="69" d="100"/>
          <a:sy n="69" d="100"/>
        </p:scale>
        <p:origin x="1608" y="48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258" y="1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8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19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0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1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2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3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5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6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7.xm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14;BS\Ayl&#305;k_Sunum\&#304;l_Sunumu_&#350;ablon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8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29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0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1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3.xm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4.xm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5.xm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6.xm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37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214;BS\Ayl&#305;k_Sunum\&#304;l_Sunumu_&#350;ablon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NÜFUS1!$B$3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NÜFUS1!$A$5:$A$8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NÜFUS1!$B$5:$B$8</c:f>
              <c:numCache>
                <c:formatCode>0</c:formatCode>
                <c:ptCount val="4"/>
                <c:pt idx="0">
                  <c:v>251.55200000000031</c:v>
                </c:pt>
                <c:pt idx="1">
                  <c:v>541.25800000000004</c:v>
                </c:pt>
                <c:pt idx="2">
                  <c:v>722.06499999999949</c:v>
                </c:pt>
                <c:pt idx="3">
                  <c:v>84.021999999999991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7-4669-9E7C-635E535B4B99}"/>
            </c:ext>
          </c:extLst>
        </c:ser>
        <c:ser>
          <c:idx val="1"/>
          <c:order val="1"/>
          <c:tx>
            <c:strRef>
              <c:f>NÜFUS1!$C$3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NÜFUS1!$A$5:$A$8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NÜFUS1!$C$5:$C$8</c:f>
              <c:numCache>
                <c:formatCode>0</c:formatCode>
                <c:ptCount val="4"/>
                <c:pt idx="0">
                  <c:v>255.17</c:v>
                </c:pt>
                <c:pt idx="1">
                  <c:v>552.64599999999996</c:v>
                </c:pt>
                <c:pt idx="2">
                  <c:v>740.64300000000003</c:v>
                </c:pt>
                <c:pt idx="3">
                  <c:v>76.698999999999998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7-4669-9E7C-635E535B4B99}"/>
            </c:ext>
          </c:extLst>
        </c:ser>
        <c:ser>
          <c:idx val="2"/>
          <c:order val="2"/>
          <c:tx>
            <c:strRef>
              <c:f>NÜFUS1!$D$3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NÜFUS1!$A$5:$A$8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NÜFUS1!$D$5:$D$8</c:f>
              <c:numCache>
                <c:formatCode>0</c:formatCode>
                <c:ptCount val="4"/>
                <c:pt idx="0">
                  <c:v>266.01900000000001</c:v>
                </c:pt>
                <c:pt idx="1">
                  <c:v>568.75300000000004</c:v>
                </c:pt>
                <c:pt idx="2">
                  <c:v>769.54399999999998</c:v>
                </c:pt>
                <c:pt idx="3">
                  <c:v>86.527000000000001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67-4669-9E7C-635E535B4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517056"/>
        <c:axId val="85518592"/>
      </c:barChart>
      <c:catAx>
        <c:axId val="8551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85518592"/>
        <c:crosses val="autoZero"/>
        <c:auto val="1"/>
        <c:lblAlgn val="ctr"/>
        <c:lblOffset val="100"/>
        <c:noMultiLvlLbl val="0"/>
      </c:catAx>
      <c:valAx>
        <c:axId val="8551859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85517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SAĞLIK1!$B$5</c:f>
              <c:strCache>
                <c:ptCount val="1"/>
                <c:pt idx="0">
                  <c:v>Hekim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SAĞLIK1!$A$6:$A$10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SAĞLIK1!$B$6:$B$10</c:f>
              <c:numCache>
                <c:formatCode>0</c:formatCode>
                <c:ptCount val="5"/>
                <c:pt idx="0">
                  <c:v>573.110551298823</c:v>
                </c:pt>
                <c:pt idx="1">
                  <c:v>921.92361111111109</c:v>
                </c:pt>
                <c:pt idx="2">
                  <c:v>467.3018092105263</c:v>
                </c:pt>
                <c:pt idx="3">
                  <c:v>517.67684996605885</c:v>
                </c:pt>
                <c:pt idx="4">
                  <c:v>723.9661016949118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1-48B1-8997-C37F338B85AB}"/>
            </c:ext>
          </c:extLst>
        </c:ser>
        <c:ser>
          <c:idx val="1"/>
          <c:order val="1"/>
          <c:tx>
            <c:strRef>
              <c:f>SAĞLIK1!$C$5</c:f>
              <c:strCache>
                <c:ptCount val="1"/>
                <c:pt idx="0">
                  <c:v>Hemşire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SAĞLIK1!$A$6:$A$10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SAĞLIK1!$C$6:$C$10</c:f>
              <c:numCache>
                <c:formatCode>0</c:formatCode>
                <c:ptCount val="5"/>
                <c:pt idx="0">
                  <c:v>549.41713008083298</c:v>
                </c:pt>
                <c:pt idx="1">
                  <c:v>500.02636534839803</c:v>
                </c:pt>
                <c:pt idx="2">
                  <c:v>409.39409221902031</c:v>
                </c:pt>
                <c:pt idx="3">
                  <c:v>394.68840579710144</c:v>
                </c:pt>
                <c:pt idx="4">
                  <c:v>482.64406779661078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C1-48B1-8997-C37F338B8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08512"/>
        <c:axId val="93810048"/>
      </c:barChart>
      <c:catAx>
        <c:axId val="9380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810048"/>
        <c:crosses val="autoZero"/>
        <c:auto val="1"/>
        <c:lblAlgn val="ctr"/>
        <c:lblOffset val="100"/>
        <c:noMultiLvlLbl val="0"/>
      </c:catAx>
      <c:valAx>
        <c:axId val="9381004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8085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SAĞLIK2!$A$5:$A$9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SAĞLIK2!$B$5:$B$9</c:f>
              <c:numCache>
                <c:formatCode>0</c:formatCode>
                <c:ptCount val="5"/>
                <c:pt idx="0">
                  <c:v>379.48564329236632</c:v>
                </c:pt>
                <c:pt idx="1">
                  <c:v>403.51671732522698</c:v>
                </c:pt>
                <c:pt idx="2">
                  <c:v>195.47265221878212</c:v>
                </c:pt>
                <c:pt idx="3">
                  <c:v>327.69144821658705</c:v>
                </c:pt>
                <c:pt idx="4">
                  <c:v>456.83422459893046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0-4B62-9963-9B8FE6751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55104"/>
        <c:axId val="93910144"/>
      </c:barChart>
      <c:catAx>
        <c:axId val="9385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910144"/>
        <c:crosses val="autoZero"/>
        <c:auto val="1"/>
        <c:lblAlgn val="ctr"/>
        <c:lblOffset val="100"/>
        <c:noMultiLvlLbl val="0"/>
      </c:catAx>
      <c:valAx>
        <c:axId val="9391014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8551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SAĞLIK3!$A$16</c:f>
              <c:strCache>
                <c:ptCount val="1"/>
                <c:pt idx="0">
                  <c:v>Dolaşım sistemi hastalıkları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SAĞLIK3!$B$16:$F$16</c:f>
              <c:numCache>
                <c:formatCode>0.0</c:formatCode>
                <c:ptCount val="5"/>
                <c:pt idx="0">
                  <c:v>39.775043976050213</c:v>
                </c:pt>
                <c:pt idx="1">
                  <c:v>40.644632614039963</c:v>
                </c:pt>
                <c:pt idx="2">
                  <c:v>39.608433734940114</c:v>
                </c:pt>
                <c:pt idx="3">
                  <c:v>41.199606686332345</c:v>
                </c:pt>
                <c:pt idx="4">
                  <c:v>41.468253968253968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A-4CB6-A39C-7FBC5530A0CD}"/>
            </c:ext>
          </c:extLst>
        </c:ser>
        <c:ser>
          <c:idx val="1"/>
          <c:order val="1"/>
          <c:tx>
            <c:strRef>
              <c:f>SAĞLIK3!$A$17</c:f>
              <c:strCache>
                <c:ptCount val="1"/>
                <c:pt idx="0">
                  <c:v>Tümör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SAĞLIK3!$B$17:$F$17</c:f>
              <c:numCache>
                <c:formatCode>0.0</c:formatCode>
                <c:ptCount val="5"/>
                <c:pt idx="0">
                  <c:v>21.316289176438346</c:v>
                </c:pt>
                <c:pt idx="1">
                  <c:v>18.164435946462714</c:v>
                </c:pt>
                <c:pt idx="2">
                  <c:v>20.896084337349389</c:v>
                </c:pt>
                <c:pt idx="3">
                  <c:v>18.780727630284932</c:v>
                </c:pt>
                <c:pt idx="4">
                  <c:v>22.023809523809533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A-4CB6-A39C-7FBC5530A0CD}"/>
            </c:ext>
          </c:extLst>
        </c:ser>
        <c:ser>
          <c:idx val="2"/>
          <c:order val="2"/>
          <c:tx>
            <c:strRef>
              <c:f>SAĞLIK3!$A$18</c:f>
              <c:strCache>
                <c:ptCount val="1"/>
                <c:pt idx="0">
                  <c:v>Solunum sistemi hastalıkları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SAĞLIK3!$B$18:$F$18</c:f>
              <c:numCache>
                <c:formatCode>0.0</c:formatCode>
                <c:ptCount val="5"/>
                <c:pt idx="0">
                  <c:v>9.8299406288365443</c:v>
                </c:pt>
                <c:pt idx="1">
                  <c:v>10.16115815350997</c:v>
                </c:pt>
                <c:pt idx="2">
                  <c:v>8.9984939759036227</c:v>
                </c:pt>
                <c:pt idx="3">
                  <c:v>7.4729596853490934</c:v>
                </c:pt>
                <c:pt idx="4">
                  <c:v>10.515873015873016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A-4CB6-A39C-7FBC5530A0CD}"/>
            </c:ext>
          </c:extLst>
        </c:ser>
        <c:ser>
          <c:idx val="3"/>
          <c:order val="3"/>
          <c:tx>
            <c:strRef>
              <c:f>SAĞLIK3!$A$19</c:f>
              <c:strCache>
                <c:ptCount val="1"/>
                <c:pt idx="0">
                  <c:v>Endokrin hastalıkları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SAĞLIK3!$B$19:$F$19</c:f>
              <c:numCache>
                <c:formatCode>0.0</c:formatCode>
                <c:ptCount val="5"/>
                <c:pt idx="0">
                  <c:v>5.6015280453939109</c:v>
                </c:pt>
                <c:pt idx="1">
                  <c:v>5.7907675498497682</c:v>
                </c:pt>
                <c:pt idx="2">
                  <c:v>5.4593373493975905</c:v>
                </c:pt>
                <c:pt idx="3">
                  <c:v>4.0314650934120433</c:v>
                </c:pt>
                <c:pt idx="4">
                  <c:v>2.9761904761904758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A-4CB6-A39C-7FBC5530A0CD}"/>
            </c:ext>
          </c:extLst>
        </c:ser>
        <c:ser>
          <c:idx val="4"/>
          <c:order val="4"/>
          <c:tx>
            <c:strRef>
              <c:f>SAĞLIK3!$A$20</c:f>
              <c:strCache>
                <c:ptCount val="1"/>
                <c:pt idx="0">
                  <c:v>Dışsal yaralanma ve zehirlenmeler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SAĞLIK3!$B$20:$F$20</c:f>
              <c:numCache>
                <c:formatCode>0.0</c:formatCode>
                <c:ptCount val="5"/>
                <c:pt idx="0">
                  <c:v>5.4837924833814489</c:v>
                </c:pt>
                <c:pt idx="1">
                  <c:v>4.4796503687517104</c:v>
                </c:pt>
                <c:pt idx="2">
                  <c:v>3.8780120481927716</c:v>
                </c:pt>
                <c:pt idx="3">
                  <c:v>3.6381514257620449</c:v>
                </c:pt>
                <c:pt idx="4">
                  <c:v>4.1666666666666661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CA-4CB6-A39C-7FBC5530A0CD}"/>
            </c:ext>
          </c:extLst>
        </c:ser>
        <c:ser>
          <c:idx val="5"/>
          <c:order val="5"/>
          <c:tx>
            <c:strRef>
              <c:f>SAĞLIK3!$A$21</c:f>
              <c:strCache>
                <c:ptCount val="1"/>
                <c:pt idx="0">
                  <c:v>Sinir sistemi ve duyu organları hastalıkları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SAĞLIK3!$B$21:$F$21</c:f>
              <c:numCache>
                <c:formatCode>0.0</c:formatCode>
                <c:ptCount val="5"/>
                <c:pt idx="0">
                  <c:v>4.0978128032529675</c:v>
                </c:pt>
                <c:pt idx="1">
                  <c:v>6.1185468451242775</c:v>
                </c:pt>
                <c:pt idx="2">
                  <c:v>7.1912650602409673</c:v>
                </c:pt>
                <c:pt idx="3">
                  <c:v>6.3913470993117034</c:v>
                </c:pt>
                <c:pt idx="4">
                  <c:v>6.1507936507936503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CA-4CB6-A39C-7FBC5530A0CD}"/>
            </c:ext>
          </c:extLst>
        </c:ser>
        <c:ser>
          <c:idx val="6"/>
          <c:order val="6"/>
          <c:tx>
            <c:strRef>
              <c:f>SAĞLIK3!$A$22</c:f>
              <c:strCache>
                <c:ptCount val="1"/>
                <c:pt idx="0">
                  <c:v>Diğer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SAĞLIK3!$B$15:$F$15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SAĞLIK3!$B$22:$F$22</c:f>
              <c:numCache>
                <c:formatCode>0.0</c:formatCode>
                <c:ptCount val="5"/>
                <c:pt idx="0">
                  <c:v>13.895592886646776</c:v>
                </c:pt>
                <c:pt idx="1">
                  <c:v>14.640808522261668</c:v>
                </c:pt>
                <c:pt idx="2">
                  <c:v>13.968373493975813</c:v>
                </c:pt>
                <c:pt idx="3">
                  <c:v>18.485742379547325</c:v>
                </c:pt>
                <c:pt idx="4">
                  <c:v>12.698412698412699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CA-4CB6-A39C-7FBC5530A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459584"/>
        <c:axId val="93461120"/>
      </c:barChart>
      <c:catAx>
        <c:axId val="9345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3461120"/>
        <c:crosses val="autoZero"/>
        <c:auto val="1"/>
        <c:lblAlgn val="ctr"/>
        <c:lblOffset val="100"/>
        <c:noMultiLvlLbl val="0"/>
      </c:catAx>
      <c:valAx>
        <c:axId val="9346112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45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369720830350975E-3"/>
          <c:y val="0.77470267388452541"/>
          <c:w val="0.9887502982581825"/>
          <c:h val="0.20967232611548556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DOĞUM1!$B$3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DOĞUM1!$A$4:$A$8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DOĞUM1!$B$4:$B$8</c:f>
              <c:numCache>
                <c:formatCode>0.0</c:formatCode>
                <c:ptCount val="5"/>
                <c:pt idx="0">
                  <c:v>17.2</c:v>
                </c:pt>
                <c:pt idx="1">
                  <c:v>16.899999999999999</c:v>
                </c:pt>
                <c:pt idx="2">
                  <c:v>16.7</c:v>
                </c:pt>
                <c:pt idx="3">
                  <c:v>21.9</c:v>
                </c:pt>
                <c:pt idx="4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CD-497E-818B-E18A7C2DAE84}"/>
            </c:ext>
          </c:extLst>
        </c:ser>
        <c:ser>
          <c:idx val="1"/>
          <c:order val="1"/>
          <c:tx>
            <c:strRef>
              <c:f>DOĞUM1!$C$3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DOĞUM1!$A$4:$A$8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DOĞUM1!$C$4:$C$8</c:f>
              <c:numCache>
                <c:formatCode>0.0</c:formatCode>
                <c:ptCount val="5"/>
                <c:pt idx="0">
                  <c:v>16.899999999999999</c:v>
                </c:pt>
                <c:pt idx="1">
                  <c:v>15.5</c:v>
                </c:pt>
                <c:pt idx="2">
                  <c:v>15.6</c:v>
                </c:pt>
                <c:pt idx="3">
                  <c:v>21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CD-497E-818B-E18A7C2DA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992064"/>
        <c:axId val="93993600"/>
      </c:barChart>
      <c:catAx>
        <c:axId val="9399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3993600"/>
        <c:crosses val="autoZero"/>
        <c:auto val="1"/>
        <c:lblAlgn val="ctr"/>
        <c:lblOffset val="100"/>
        <c:noMultiLvlLbl val="0"/>
      </c:catAx>
      <c:valAx>
        <c:axId val="9399360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9920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DOĞUM2!$B$3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DOĞUM2!$A$4:$A$8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DOĞUM2!$B$4:$B$8</c:f>
              <c:numCache>
                <c:formatCode>0.0</c:formatCode>
                <c:ptCount val="5"/>
                <c:pt idx="0">
                  <c:v>12</c:v>
                </c:pt>
                <c:pt idx="1">
                  <c:v>16.8</c:v>
                </c:pt>
                <c:pt idx="2">
                  <c:v>14</c:v>
                </c:pt>
                <c:pt idx="3">
                  <c:v>16.8</c:v>
                </c:pt>
                <c:pt idx="4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6-44D4-9C40-6F838AD8DDAB}"/>
            </c:ext>
          </c:extLst>
        </c:ser>
        <c:ser>
          <c:idx val="1"/>
          <c:order val="1"/>
          <c:tx>
            <c:strRef>
              <c:f>DOĞUM2!$C$3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DOĞUM2!$A$4:$A$8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DOĞUM2!$C$4:$C$8</c:f>
              <c:numCache>
                <c:formatCode>0.0</c:formatCode>
                <c:ptCount val="5"/>
                <c:pt idx="0">
                  <c:v>10.8</c:v>
                </c:pt>
                <c:pt idx="1">
                  <c:v>14</c:v>
                </c:pt>
                <c:pt idx="2">
                  <c:v>15.6</c:v>
                </c:pt>
                <c:pt idx="3">
                  <c:v>15.2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6-44D4-9C40-6F838AD8D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620928"/>
        <c:axId val="96622464"/>
      </c:barChart>
      <c:catAx>
        <c:axId val="96620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6622464"/>
        <c:crosses val="autoZero"/>
        <c:auto val="1"/>
        <c:lblAlgn val="ctr"/>
        <c:lblOffset val="100"/>
        <c:noMultiLvlLbl val="0"/>
      </c:catAx>
      <c:valAx>
        <c:axId val="9662246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6209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EVLENME1!$B$4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EVLENME1!$A$5:$A$9</c:f>
              <c:strCache>
                <c:ptCount val="5"/>
                <c:pt idx="0">
                  <c:v> 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EVLENME1!$B$5:$B$9</c:f>
              <c:numCache>
                <c:formatCode>0.0</c:formatCode>
                <c:ptCount val="5"/>
                <c:pt idx="0">
                  <c:v>9.09</c:v>
                </c:pt>
                <c:pt idx="1">
                  <c:v>10.210000000000001</c:v>
                </c:pt>
                <c:pt idx="2">
                  <c:v>9.91</c:v>
                </c:pt>
                <c:pt idx="3">
                  <c:v>10.120000000000001</c:v>
                </c:pt>
                <c:pt idx="4">
                  <c:v>7.22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35-409B-9184-C97CCE572643}"/>
            </c:ext>
          </c:extLst>
        </c:ser>
        <c:ser>
          <c:idx val="1"/>
          <c:order val="1"/>
          <c:tx>
            <c:strRef>
              <c:f>EVLENME1!$C$4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EVLENME1!$A$5:$A$9</c:f>
              <c:strCache>
                <c:ptCount val="5"/>
                <c:pt idx="0">
                  <c:v> 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EVLENME1!$C$5:$C$9</c:f>
              <c:numCache>
                <c:formatCode>0.0</c:formatCode>
                <c:ptCount val="5"/>
                <c:pt idx="0">
                  <c:v>7.98</c:v>
                </c:pt>
                <c:pt idx="1">
                  <c:v>7.7</c:v>
                </c:pt>
                <c:pt idx="2">
                  <c:v>8.3800000000000008</c:v>
                </c:pt>
                <c:pt idx="3">
                  <c:v>8.64</c:v>
                </c:pt>
                <c:pt idx="4">
                  <c:v>7.58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35-409B-9184-C97CCE572643}"/>
            </c:ext>
          </c:extLst>
        </c:ser>
        <c:ser>
          <c:idx val="2"/>
          <c:order val="2"/>
          <c:tx>
            <c:strRef>
              <c:f>EVLENME1!$D$4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EVLENME1!$A$5:$A$9</c:f>
              <c:strCache>
                <c:ptCount val="5"/>
                <c:pt idx="0">
                  <c:v> 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EVLENME1!$D$5:$D$9</c:f>
              <c:numCache>
                <c:formatCode>0.0</c:formatCode>
                <c:ptCount val="5"/>
                <c:pt idx="0">
                  <c:v>7.89</c:v>
                </c:pt>
                <c:pt idx="1">
                  <c:v>7.6099999999999985</c:v>
                </c:pt>
                <c:pt idx="2">
                  <c:v>8.4600000000000026</c:v>
                </c:pt>
                <c:pt idx="3">
                  <c:v>8.39</c:v>
                </c:pt>
                <c:pt idx="4">
                  <c:v>6.14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35-409B-9184-C97CCE572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670464"/>
        <c:axId val="96672000"/>
      </c:barChart>
      <c:catAx>
        <c:axId val="9667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6672000"/>
        <c:crosses val="autoZero"/>
        <c:auto val="1"/>
        <c:lblAlgn val="ctr"/>
        <c:lblOffset val="100"/>
        <c:noMultiLvlLbl val="0"/>
      </c:catAx>
      <c:valAx>
        <c:axId val="9667200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670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EVLENME2!$A$5</c:f>
              <c:strCache>
                <c:ptCount val="1"/>
                <c:pt idx="0">
                  <c:v>Türkiye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EVLENME2!$B$3:$E$4</c:f>
              <c:multiLvlStrCache>
                <c:ptCount val="4"/>
                <c:lvl>
                  <c:pt idx="0">
                    <c:v>Damat</c:v>
                  </c:pt>
                  <c:pt idx="1">
                    <c:v>Gelin</c:v>
                  </c:pt>
                  <c:pt idx="2">
                    <c:v>Damat</c:v>
                  </c:pt>
                  <c:pt idx="3">
                    <c:v>Gelin</c:v>
                  </c:pt>
                </c:lvl>
                <c:lvl>
                  <c:pt idx="0">
                    <c:v>2010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EVLENME2!$B$5:$E$5</c:f>
              <c:numCache>
                <c:formatCode>0.0</c:formatCode>
                <c:ptCount val="4"/>
                <c:pt idx="0">
                  <c:v>28.5</c:v>
                </c:pt>
                <c:pt idx="1">
                  <c:v>24.5</c:v>
                </c:pt>
                <c:pt idx="2">
                  <c:v>28.9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B-4D9C-A992-C1C9AE69FB73}"/>
            </c:ext>
          </c:extLst>
        </c:ser>
        <c:ser>
          <c:idx val="1"/>
          <c:order val="1"/>
          <c:tx>
            <c:strRef>
              <c:f>EVLENME2!$A$6</c:f>
              <c:strCache>
                <c:ptCount val="1"/>
                <c:pt idx="0">
                  <c:v>Malatya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EVLENME2!$B$3:$E$4</c:f>
              <c:multiLvlStrCache>
                <c:ptCount val="4"/>
                <c:lvl>
                  <c:pt idx="0">
                    <c:v>Damat</c:v>
                  </c:pt>
                  <c:pt idx="1">
                    <c:v>Gelin</c:v>
                  </c:pt>
                  <c:pt idx="2">
                    <c:v>Damat</c:v>
                  </c:pt>
                  <c:pt idx="3">
                    <c:v>Gelin</c:v>
                  </c:pt>
                </c:lvl>
                <c:lvl>
                  <c:pt idx="0">
                    <c:v>2010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EVLENME2!$B$6:$E$6</c:f>
              <c:numCache>
                <c:formatCode>0.0</c:formatCode>
                <c:ptCount val="4"/>
                <c:pt idx="0">
                  <c:v>28.3</c:v>
                </c:pt>
                <c:pt idx="1">
                  <c:v>24.4</c:v>
                </c:pt>
                <c:pt idx="2">
                  <c:v>29.1</c:v>
                </c:pt>
                <c:pt idx="3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0B-4D9C-A992-C1C9AE69FB73}"/>
            </c:ext>
          </c:extLst>
        </c:ser>
        <c:ser>
          <c:idx val="2"/>
          <c:order val="2"/>
          <c:tx>
            <c:strRef>
              <c:f>EVLENME2!$A$7</c:f>
              <c:strCache>
                <c:ptCount val="1"/>
                <c:pt idx="0">
                  <c:v>Elazığ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EVLENME2!$B$3:$E$4</c:f>
              <c:multiLvlStrCache>
                <c:ptCount val="4"/>
                <c:lvl>
                  <c:pt idx="0">
                    <c:v>Damat</c:v>
                  </c:pt>
                  <c:pt idx="1">
                    <c:v>Gelin</c:v>
                  </c:pt>
                  <c:pt idx="2">
                    <c:v>Damat</c:v>
                  </c:pt>
                  <c:pt idx="3">
                    <c:v>Gelin</c:v>
                  </c:pt>
                </c:lvl>
                <c:lvl>
                  <c:pt idx="0">
                    <c:v>2010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EVLENME2!$B$7:$E$7</c:f>
              <c:numCache>
                <c:formatCode>0.0</c:formatCode>
                <c:ptCount val="4"/>
                <c:pt idx="0">
                  <c:v>28.7</c:v>
                </c:pt>
                <c:pt idx="1">
                  <c:v>24.8</c:v>
                </c:pt>
                <c:pt idx="2">
                  <c:v>29.2</c:v>
                </c:pt>
                <c:pt idx="3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0B-4D9C-A992-C1C9AE69FB73}"/>
            </c:ext>
          </c:extLst>
        </c:ser>
        <c:ser>
          <c:idx val="3"/>
          <c:order val="3"/>
          <c:tx>
            <c:strRef>
              <c:f>EVLENME2!$A$8</c:f>
              <c:strCache>
                <c:ptCount val="1"/>
                <c:pt idx="0">
                  <c:v>Bingöl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EVLENME2!$B$3:$E$4</c:f>
              <c:multiLvlStrCache>
                <c:ptCount val="4"/>
                <c:lvl>
                  <c:pt idx="0">
                    <c:v>Damat</c:v>
                  </c:pt>
                  <c:pt idx="1">
                    <c:v>Gelin</c:v>
                  </c:pt>
                  <c:pt idx="2">
                    <c:v>Damat</c:v>
                  </c:pt>
                  <c:pt idx="3">
                    <c:v>Gelin</c:v>
                  </c:pt>
                </c:lvl>
                <c:lvl>
                  <c:pt idx="0">
                    <c:v>2010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EVLENME2!$B$8:$E$8</c:f>
              <c:numCache>
                <c:formatCode>0.0</c:formatCode>
                <c:ptCount val="4"/>
                <c:pt idx="0">
                  <c:v>27.9</c:v>
                </c:pt>
                <c:pt idx="1">
                  <c:v>23.7</c:v>
                </c:pt>
                <c:pt idx="2">
                  <c:v>28.2</c:v>
                </c:pt>
                <c:pt idx="3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0B-4D9C-A992-C1C9AE69FB73}"/>
            </c:ext>
          </c:extLst>
        </c:ser>
        <c:ser>
          <c:idx val="4"/>
          <c:order val="4"/>
          <c:tx>
            <c:strRef>
              <c:f>EVLENME2!$A$9</c:f>
              <c:strCache>
                <c:ptCount val="1"/>
                <c:pt idx="0">
                  <c:v>Tunceli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EVLENME2!$B$3:$E$4</c:f>
              <c:multiLvlStrCache>
                <c:ptCount val="4"/>
                <c:lvl>
                  <c:pt idx="0">
                    <c:v>Damat</c:v>
                  </c:pt>
                  <c:pt idx="1">
                    <c:v>Gelin</c:v>
                  </c:pt>
                  <c:pt idx="2">
                    <c:v>Damat</c:v>
                  </c:pt>
                  <c:pt idx="3">
                    <c:v>Gelin</c:v>
                  </c:pt>
                </c:lvl>
                <c:lvl>
                  <c:pt idx="0">
                    <c:v>2010</c:v>
                  </c:pt>
                  <c:pt idx="2">
                    <c:v>2013</c:v>
                  </c:pt>
                </c:lvl>
              </c:multiLvlStrCache>
            </c:multiLvlStrRef>
          </c:cat>
          <c:val>
            <c:numRef>
              <c:f>EVLENME2!$B$9:$E$9</c:f>
              <c:numCache>
                <c:formatCode>0.0</c:formatCode>
                <c:ptCount val="4"/>
                <c:pt idx="0">
                  <c:v>30.1</c:v>
                </c:pt>
                <c:pt idx="1">
                  <c:v>26.1</c:v>
                </c:pt>
                <c:pt idx="2">
                  <c:v>31.1</c:v>
                </c:pt>
                <c:pt idx="3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0B-4D9C-A992-C1C9AE69F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22304"/>
        <c:axId val="96323840"/>
      </c:barChart>
      <c:catAx>
        <c:axId val="9632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6323840"/>
        <c:crosses val="autoZero"/>
        <c:auto val="1"/>
        <c:lblAlgn val="ctr"/>
        <c:lblOffset val="100"/>
        <c:noMultiLvlLbl val="0"/>
      </c:catAx>
      <c:valAx>
        <c:axId val="9632384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3223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BOŞANMA!$B$3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BOŞANMA!$A$4:$A$8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BOŞANMA!$B$4:$B$8</c:f>
              <c:numCache>
                <c:formatCode>0.00</c:formatCode>
                <c:ptCount val="5"/>
                <c:pt idx="0">
                  <c:v>1.34</c:v>
                </c:pt>
                <c:pt idx="1">
                  <c:v>1</c:v>
                </c:pt>
                <c:pt idx="2">
                  <c:v>0.91</c:v>
                </c:pt>
                <c:pt idx="3">
                  <c:v>0.55000000000000004</c:v>
                </c:pt>
                <c:pt idx="4">
                  <c:v>1.37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6-4F3A-A3F6-3FC7D6470748}"/>
            </c:ext>
          </c:extLst>
        </c:ser>
        <c:ser>
          <c:idx val="0"/>
          <c:order val="0"/>
          <c:tx>
            <c:strRef>
              <c:f>BOŞANMA!$C$3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BOŞANMA!$A$4:$A$8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BOŞANMA!$C$4:$C$8</c:f>
              <c:numCache>
                <c:formatCode>0.00</c:formatCode>
                <c:ptCount val="5"/>
                <c:pt idx="0">
                  <c:v>1.62</c:v>
                </c:pt>
                <c:pt idx="1">
                  <c:v>1.0900000000000001</c:v>
                </c:pt>
                <c:pt idx="2">
                  <c:v>1.1000000000000001</c:v>
                </c:pt>
                <c:pt idx="3">
                  <c:v>0.61000000000000065</c:v>
                </c:pt>
                <c:pt idx="4">
                  <c:v>1.57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66-4F3A-A3F6-3FC7D6470748}"/>
            </c:ext>
          </c:extLst>
        </c:ser>
        <c:ser>
          <c:idx val="2"/>
          <c:order val="2"/>
          <c:tx>
            <c:strRef>
              <c:f>BOŞANMA!$D$3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BOŞANMA!$A$4:$A$8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BOŞANMA!$D$4:$D$8</c:f>
              <c:numCache>
                <c:formatCode>0.00</c:formatCode>
                <c:ptCount val="5"/>
                <c:pt idx="0">
                  <c:v>1.6500000000000001</c:v>
                </c:pt>
                <c:pt idx="1">
                  <c:v>1.1200000000000001</c:v>
                </c:pt>
                <c:pt idx="2">
                  <c:v>1.1900000000000097</c:v>
                </c:pt>
                <c:pt idx="3">
                  <c:v>0.51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66-4F3A-A3F6-3FC7D6470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774016"/>
        <c:axId val="96775552"/>
      </c:barChart>
      <c:catAx>
        <c:axId val="9677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775552"/>
        <c:crosses val="autoZero"/>
        <c:auto val="1"/>
        <c:lblAlgn val="ctr"/>
        <c:lblOffset val="100"/>
        <c:noMultiLvlLbl val="0"/>
      </c:catAx>
      <c:valAx>
        <c:axId val="96775552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7740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Ekonomik Faaliyete Göre</a:t>
            </a:r>
            <a:r>
              <a:rPr lang="tr-TR" baseline="0"/>
              <a:t> İstihdam Edilenler (%)</a:t>
            </a:r>
          </a:p>
          <a:p>
            <a:pPr>
              <a:defRPr/>
            </a:pPr>
            <a:r>
              <a:rPr lang="tr-TR" baseline="0"/>
              <a:t>2014</a:t>
            </a:r>
            <a:endParaRPr lang="tr-TR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İŞGÜCÜ1!$A$5</c:f>
              <c:strCache>
                <c:ptCount val="1"/>
                <c:pt idx="0">
                  <c:v>Türkiye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İŞGÜCÜ1!$B$4:$D$4</c:f>
              <c:strCache>
                <c:ptCount val="3"/>
                <c:pt idx="0">
                  <c:v>Tarım</c:v>
                </c:pt>
                <c:pt idx="1">
                  <c:v>Sanayi</c:v>
                </c:pt>
                <c:pt idx="2">
                  <c:v>Hizmet</c:v>
                </c:pt>
              </c:strCache>
            </c:strRef>
          </c:cat>
          <c:val>
            <c:numRef>
              <c:f>İŞGÜCÜ1!$B$5:$D$5</c:f>
              <c:numCache>
                <c:formatCode>General</c:formatCode>
                <c:ptCount val="3"/>
                <c:pt idx="0">
                  <c:v>21.1</c:v>
                </c:pt>
                <c:pt idx="1">
                  <c:v>27.9</c:v>
                </c:pt>
                <c:pt idx="2" formatCode="0.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4-4396-BA0D-5E7CF7A17C40}"/>
            </c:ext>
          </c:extLst>
        </c:ser>
        <c:ser>
          <c:idx val="1"/>
          <c:order val="1"/>
          <c:tx>
            <c:strRef>
              <c:f>İŞGÜCÜ1!$A$6</c:f>
              <c:strCache>
                <c:ptCount val="1"/>
                <c:pt idx="0">
                  <c:v>TRB(Düzey1-Ortadoğu Anadolu)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İŞGÜCÜ1!$B$4:$D$4</c:f>
              <c:strCache>
                <c:ptCount val="3"/>
                <c:pt idx="0">
                  <c:v>Tarım</c:v>
                </c:pt>
                <c:pt idx="1">
                  <c:v>Sanayi</c:v>
                </c:pt>
                <c:pt idx="2">
                  <c:v>Hizmet</c:v>
                </c:pt>
              </c:strCache>
            </c:strRef>
          </c:cat>
          <c:val>
            <c:numRef>
              <c:f>İŞGÜCÜ1!$B$6:$D$6</c:f>
              <c:numCache>
                <c:formatCode>General</c:formatCode>
                <c:ptCount val="3"/>
                <c:pt idx="0">
                  <c:v>39.300000000000011</c:v>
                </c:pt>
                <c:pt idx="1">
                  <c:v>18.600000000000001</c:v>
                </c:pt>
                <c:pt idx="2">
                  <c:v>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24-4396-BA0D-5E7CF7A17C40}"/>
            </c:ext>
          </c:extLst>
        </c:ser>
        <c:ser>
          <c:idx val="2"/>
          <c:order val="2"/>
          <c:tx>
            <c:strRef>
              <c:f>İŞGÜCÜ1!$A$7</c:f>
              <c:strCache>
                <c:ptCount val="1"/>
                <c:pt idx="0">
                  <c:v>TRB1(Düzey2-Malatya, Elazığ, Bingöl, Tunceli)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İŞGÜCÜ1!$B$4:$D$4</c:f>
              <c:strCache>
                <c:ptCount val="3"/>
                <c:pt idx="0">
                  <c:v>Tarım</c:v>
                </c:pt>
                <c:pt idx="1">
                  <c:v>Sanayi</c:v>
                </c:pt>
                <c:pt idx="2">
                  <c:v>Hizmet</c:v>
                </c:pt>
              </c:strCache>
            </c:strRef>
          </c:cat>
          <c:val>
            <c:numRef>
              <c:f>İŞGÜCÜ1!$B$7:$D$7</c:f>
              <c:numCache>
                <c:formatCode>General</c:formatCode>
                <c:ptCount val="3"/>
                <c:pt idx="0">
                  <c:v>31.5</c:v>
                </c:pt>
                <c:pt idx="1">
                  <c:v>18.100000000000001</c:v>
                </c:pt>
                <c:pt idx="2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24-4396-BA0D-5E7CF7A17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849920"/>
        <c:axId val="96851456"/>
      </c:barChart>
      <c:catAx>
        <c:axId val="96849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6851456"/>
        <c:crosses val="autoZero"/>
        <c:auto val="1"/>
        <c:lblAlgn val="ctr"/>
        <c:lblOffset val="100"/>
        <c:noMultiLvlLbl val="0"/>
      </c:catAx>
      <c:valAx>
        <c:axId val="9685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6849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2014 Yılı İşgücü Verileri(%)</a:t>
            </a:r>
          </a:p>
          <a:p>
            <a:pPr>
              <a:defRPr/>
            </a:pPr>
            <a:endParaRPr lang="tr-TR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İŞGÜCÜ2!$A$4</c:f>
              <c:strCache>
                <c:ptCount val="1"/>
                <c:pt idx="0">
                  <c:v>Türkiye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İŞGÜCÜ2!$B$3:$E$3</c:f>
              <c:strCache>
                <c:ptCount val="4"/>
                <c:pt idx="0">
                  <c:v>İşsizlik Oranı</c:v>
                </c:pt>
                <c:pt idx="1">
                  <c:v>Tarım Dışı İşsizlik Oranı</c:v>
                </c:pt>
                <c:pt idx="2">
                  <c:v>İstihdam Oranı</c:v>
                </c:pt>
                <c:pt idx="3">
                  <c:v>İşgücüne Katılma Oranı</c:v>
                </c:pt>
              </c:strCache>
            </c:strRef>
          </c:cat>
          <c:val>
            <c:numRef>
              <c:f>İŞGÜCÜ2!$B$4:$E$4</c:f>
              <c:numCache>
                <c:formatCode>General</c:formatCode>
                <c:ptCount val="4"/>
                <c:pt idx="0">
                  <c:v>9.9</c:v>
                </c:pt>
                <c:pt idx="1">
                  <c:v>12</c:v>
                </c:pt>
                <c:pt idx="2">
                  <c:v>45.5</c:v>
                </c:pt>
                <c:pt idx="3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7-42BD-A8EC-65E6DCA9A90F}"/>
            </c:ext>
          </c:extLst>
        </c:ser>
        <c:ser>
          <c:idx val="1"/>
          <c:order val="1"/>
          <c:tx>
            <c:strRef>
              <c:f>İŞGÜCÜ2!$A$5</c:f>
              <c:strCache>
                <c:ptCount val="1"/>
                <c:pt idx="0">
                  <c:v>TRB(Düzey1-Ortadoğu Anadolu)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İŞGÜCÜ2!$B$3:$E$3</c:f>
              <c:strCache>
                <c:ptCount val="4"/>
                <c:pt idx="0">
                  <c:v>İşsizlik Oranı</c:v>
                </c:pt>
                <c:pt idx="1">
                  <c:v>Tarım Dışı İşsizlik Oranı</c:v>
                </c:pt>
                <c:pt idx="2">
                  <c:v>İstihdam Oranı</c:v>
                </c:pt>
                <c:pt idx="3">
                  <c:v>İşgücüne Katılma Oranı</c:v>
                </c:pt>
              </c:strCache>
            </c:strRef>
          </c:cat>
          <c:val>
            <c:numRef>
              <c:f>İŞGÜCÜ2!$B$5:$E$5</c:f>
              <c:numCache>
                <c:formatCode>General</c:formatCode>
                <c:ptCount val="4"/>
                <c:pt idx="0">
                  <c:v>10.6</c:v>
                </c:pt>
                <c:pt idx="1">
                  <c:v>16.2</c:v>
                </c:pt>
                <c:pt idx="2">
                  <c:v>42.6</c:v>
                </c:pt>
                <c:pt idx="3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7-42BD-A8EC-65E6DCA9A90F}"/>
            </c:ext>
          </c:extLst>
        </c:ser>
        <c:ser>
          <c:idx val="2"/>
          <c:order val="2"/>
          <c:tx>
            <c:strRef>
              <c:f>İŞGÜCÜ2!$A$6</c:f>
              <c:strCache>
                <c:ptCount val="1"/>
                <c:pt idx="0">
                  <c:v>TRB1(Düzey2-Malatya, Elazığ, Bingöl, Tunceli)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İŞGÜCÜ2!$B$3:$E$3</c:f>
              <c:strCache>
                <c:ptCount val="4"/>
                <c:pt idx="0">
                  <c:v>İşsizlik Oranı</c:v>
                </c:pt>
                <c:pt idx="1">
                  <c:v>Tarım Dışı İşsizlik Oranı</c:v>
                </c:pt>
                <c:pt idx="2">
                  <c:v>İstihdam Oranı</c:v>
                </c:pt>
                <c:pt idx="3">
                  <c:v>İşgücüne Katılma Oranı</c:v>
                </c:pt>
              </c:strCache>
            </c:strRef>
          </c:cat>
          <c:val>
            <c:numRef>
              <c:f>İŞGÜCÜ2!$B$6:$E$6</c:f>
              <c:numCache>
                <c:formatCode>General</c:formatCode>
                <c:ptCount val="4"/>
                <c:pt idx="0">
                  <c:v>7.5</c:v>
                </c:pt>
                <c:pt idx="1">
                  <c:v>10.6</c:v>
                </c:pt>
                <c:pt idx="2">
                  <c:v>43.2</c:v>
                </c:pt>
                <c:pt idx="3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27-42BD-A8EC-65E6DCA9A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91232"/>
        <c:axId val="96192768"/>
      </c:barChart>
      <c:catAx>
        <c:axId val="9619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6192768"/>
        <c:crosses val="autoZero"/>
        <c:auto val="1"/>
        <c:lblAlgn val="ctr"/>
        <c:lblOffset val="100"/>
        <c:noMultiLvlLbl val="0"/>
      </c:catAx>
      <c:valAx>
        <c:axId val="96192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6191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NÜFUS2!$A$4</c:f>
              <c:strCache>
                <c:ptCount val="1"/>
                <c:pt idx="0">
                  <c:v>Türkiye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NÜFUS2!$B$3:$G$3</c:f>
              <c:strCache>
                <c:ptCount val="6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</c:strCache>
            </c:strRef>
          </c:cat>
          <c:val>
            <c:numRef>
              <c:f>NÜFUS2!$B$4:$G$4</c:f>
              <c:numCache>
                <c:formatCode>0.0</c:formatCode>
                <c:ptCount val="6"/>
                <c:pt idx="0">
                  <c:v>14.495305286334435</c:v>
                </c:pt>
                <c:pt idx="1">
                  <c:v>15.882776490896354</c:v>
                </c:pt>
                <c:pt idx="2">
                  <c:v>13.490261864227953</c:v>
                </c:pt>
                <c:pt idx="3">
                  <c:v>12.01351423489087</c:v>
                </c:pt>
                <c:pt idx="4">
                  <c:v>13.664197703362001</c:v>
                </c:pt>
                <c:pt idx="5">
                  <c:v>13.319902886931656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A-46E8-923A-4D648B8CAF3F}"/>
            </c:ext>
          </c:extLst>
        </c:ser>
        <c:ser>
          <c:idx val="1"/>
          <c:order val="1"/>
          <c:tx>
            <c:strRef>
              <c:f>NÜFUS2!$A$5</c:f>
              <c:strCache>
                <c:ptCount val="1"/>
                <c:pt idx="0">
                  <c:v>Bingöl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NÜFUS2!$B$3:$G$3</c:f>
              <c:strCache>
                <c:ptCount val="6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</c:strCache>
            </c:strRef>
          </c:cat>
          <c:val>
            <c:numRef>
              <c:f>NÜFUS2!$B$5:$G$5</c:f>
              <c:numCache>
                <c:formatCode>0.0</c:formatCode>
                <c:ptCount val="6"/>
                <c:pt idx="0">
                  <c:v>-1.3519957670200631</c:v>
                </c:pt>
                <c:pt idx="1">
                  <c:v>-2.2508645969077952</c:v>
                </c:pt>
                <c:pt idx="2">
                  <c:v>27.417827366236633</c:v>
                </c:pt>
                <c:pt idx="3">
                  <c:v>0.92993127497264649</c:v>
                </c:pt>
                <c:pt idx="4">
                  <c:v>11.389821645781771</c:v>
                </c:pt>
                <c:pt idx="5">
                  <c:v>1.9001648136510501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CA-46E8-923A-4D648B8CAF3F}"/>
            </c:ext>
          </c:extLst>
        </c:ser>
        <c:ser>
          <c:idx val="2"/>
          <c:order val="2"/>
          <c:tx>
            <c:strRef>
              <c:f>NÜFUS2!$A$6</c:f>
              <c:strCache>
                <c:ptCount val="1"/>
                <c:pt idx="0">
                  <c:v>Elazığ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NÜFUS2!$B$3:$G$3</c:f>
              <c:strCache>
                <c:ptCount val="6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</c:strCache>
            </c:strRef>
          </c:cat>
          <c:val>
            <c:numRef>
              <c:f>NÜFUS2!$B$6:$G$6</c:f>
              <c:numCache>
                <c:formatCode>0.0</c:formatCode>
                <c:ptCount val="6"/>
                <c:pt idx="0">
                  <c:v>5.6545734511109345</c:v>
                </c:pt>
                <c:pt idx="1">
                  <c:v>3.5873811372877062</c:v>
                </c:pt>
                <c:pt idx="2">
                  <c:v>10.637230182447221</c:v>
                </c:pt>
                <c:pt idx="3">
                  <c:v>7.3970758034903277</c:v>
                </c:pt>
                <c:pt idx="4">
                  <c:v>9.7901470054792092</c:v>
                </c:pt>
                <c:pt idx="5">
                  <c:v>0.90414010831202851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CA-46E8-923A-4D648B8CAF3F}"/>
            </c:ext>
          </c:extLst>
        </c:ser>
        <c:ser>
          <c:idx val="3"/>
          <c:order val="3"/>
          <c:tx>
            <c:strRef>
              <c:f>NÜFUS2!$A$7</c:f>
              <c:strCache>
                <c:ptCount val="1"/>
                <c:pt idx="0">
                  <c:v>Malatya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NÜFUS2!$B$3:$G$3</c:f>
              <c:strCache>
                <c:ptCount val="6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</c:strCache>
            </c:strRef>
          </c:cat>
          <c:val>
            <c:numRef>
              <c:f>NÜFUS2!$B$7:$G$7</c:f>
              <c:numCache>
                <c:formatCode>0.0</c:formatCode>
                <c:ptCount val="6"/>
                <c:pt idx="0">
                  <c:v>4.2091353326292067</c:v>
                </c:pt>
                <c:pt idx="1">
                  <c:v>5.1289556678282935</c:v>
                </c:pt>
                <c:pt idx="2">
                  <c:v>23.07230526741391</c:v>
                </c:pt>
                <c:pt idx="3">
                  <c:v>5.8357222399230864</c:v>
                </c:pt>
                <c:pt idx="4">
                  <c:v>0.22558797239629244</c:v>
                </c:pt>
                <c:pt idx="5">
                  <c:v>9.1457883258603054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CA-46E8-923A-4D648B8CAF3F}"/>
            </c:ext>
          </c:extLst>
        </c:ser>
        <c:ser>
          <c:idx val="4"/>
          <c:order val="4"/>
          <c:tx>
            <c:strRef>
              <c:f>NÜFUS2!$A$8</c:f>
              <c:strCache>
                <c:ptCount val="1"/>
                <c:pt idx="0">
                  <c:v>Tunceli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NÜFUS2!$B$3:$G$3</c:f>
              <c:strCache>
                <c:ptCount val="6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</c:strCache>
            </c:strRef>
          </c:cat>
          <c:val>
            <c:numRef>
              <c:f>NÜFUS2!$B$8:$G$8</c:f>
              <c:numCache>
                <c:formatCode>0.0</c:formatCode>
                <c:ptCount val="6"/>
                <c:pt idx="0">
                  <c:v>-39.979367062749247</c:v>
                </c:pt>
                <c:pt idx="1">
                  <c:v>-79.686607141089254</c:v>
                </c:pt>
                <c:pt idx="2">
                  <c:v>103.49173188497986</c:v>
                </c:pt>
                <c:pt idx="3">
                  <c:v>14.171057396578162</c:v>
                </c:pt>
                <c:pt idx="4">
                  <c:v>-9.877543850391179</c:v>
                </c:pt>
                <c:pt idx="5">
                  <c:v>12.782588051263001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CA-46E8-923A-4D648B8CA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69440"/>
        <c:axId val="91091712"/>
      </c:barChart>
      <c:catAx>
        <c:axId val="9106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1091712"/>
        <c:crosses val="autoZero"/>
        <c:auto val="1"/>
        <c:lblAlgn val="ctr"/>
        <c:lblOffset val="100"/>
        <c:noMultiLvlLbl val="0"/>
      </c:catAx>
      <c:valAx>
        <c:axId val="9109171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1069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Türkiye</a:t>
            </a:r>
            <a:r>
              <a:rPr lang="tr-TR" baseline="0"/>
              <a:t> İşgücü Göstergeleri (%)</a:t>
            </a:r>
            <a:endParaRPr lang="tr-TR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İŞGÜCÜ3!$B$4</c:f>
              <c:strCache>
                <c:ptCount val="1"/>
                <c:pt idx="0">
                  <c:v>İşsizlik Oranı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İŞGÜCÜ3!$C$3:$G$3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İŞGÜCÜ3!$C$4:$G$4</c:f>
              <c:numCache>
                <c:formatCode>General</c:formatCode>
                <c:ptCount val="5"/>
                <c:pt idx="0">
                  <c:v>11.1</c:v>
                </c:pt>
                <c:pt idx="1">
                  <c:v>9.1</c:v>
                </c:pt>
                <c:pt idx="2">
                  <c:v>8.4</c:v>
                </c:pt>
                <c:pt idx="3" formatCode="0.0">
                  <c:v>9</c:v>
                </c:pt>
                <c:pt idx="4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5-49BC-AC92-BF835778F55F}"/>
            </c:ext>
          </c:extLst>
        </c:ser>
        <c:ser>
          <c:idx val="1"/>
          <c:order val="1"/>
          <c:tx>
            <c:strRef>
              <c:f>İŞGÜCÜ3!$B$5</c:f>
              <c:strCache>
                <c:ptCount val="1"/>
                <c:pt idx="0">
                  <c:v>İstihdam Oranı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İŞGÜCÜ3!$C$3:$G$3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İŞGÜCÜ3!$C$5:$G$5</c:f>
              <c:numCache>
                <c:formatCode>General</c:formatCode>
                <c:ptCount val="5"/>
                <c:pt idx="0">
                  <c:v>41.3</c:v>
                </c:pt>
                <c:pt idx="1">
                  <c:v>43.1</c:v>
                </c:pt>
                <c:pt idx="2">
                  <c:v>43.6</c:v>
                </c:pt>
                <c:pt idx="3">
                  <c:v>43.9</c:v>
                </c:pt>
                <c:pt idx="4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5-49BC-AC92-BF835778F55F}"/>
            </c:ext>
          </c:extLst>
        </c:ser>
        <c:ser>
          <c:idx val="2"/>
          <c:order val="2"/>
          <c:tx>
            <c:strRef>
              <c:f>İŞGÜCÜ3!$B$6</c:f>
              <c:strCache>
                <c:ptCount val="1"/>
                <c:pt idx="0">
                  <c:v>İşgücüne Katılma Oranı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İŞGÜCÜ3!$C$3:$G$3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İŞGÜCÜ3!$C$6:$G$6</c:f>
              <c:numCache>
                <c:formatCode>General</c:formatCode>
                <c:ptCount val="5"/>
                <c:pt idx="0">
                  <c:v>46.5</c:v>
                </c:pt>
                <c:pt idx="1">
                  <c:v>47.4</c:v>
                </c:pt>
                <c:pt idx="2">
                  <c:v>47.8</c:v>
                </c:pt>
                <c:pt idx="3">
                  <c:v>48.3</c:v>
                </c:pt>
                <c:pt idx="4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25-49BC-AC92-BF835778F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78432"/>
        <c:axId val="96979968"/>
      </c:barChart>
      <c:catAx>
        <c:axId val="9697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979968"/>
        <c:crosses val="autoZero"/>
        <c:auto val="1"/>
        <c:lblAlgn val="ctr"/>
        <c:lblOffset val="100"/>
        <c:noMultiLvlLbl val="0"/>
      </c:catAx>
      <c:valAx>
        <c:axId val="9697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697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370188101487327E-2"/>
          <c:y val="7.0361313531673339E-2"/>
          <c:w val="0.88935203412073449"/>
          <c:h val="0.41939256358057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'HANEHALKI TÜKETİM'!$A$4</c:f>
              <c:strCache>
                <c:ptCount val="1"/>
                <c:pt idx="0">
                  <c:v>Türkiye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'HANEHALKI TÜKETİM'!$B$3:$M$3</c:f>
              <c:strCache>
                <c:ptCount val="12"/>
                <c:pt idx="0">
                  <c:v>Gıda ve alkolsüz içecekler</c:v>
                </c:pt>
                <c:pt idx="1">
                  <c:v>Alkollü içecekler, sigara ve tütün</c:v>
                </c:pt>
                <c:pt idx="2">
                  <c:v>Giyim ve ayakkabı</c:v>
                </c:pt>
                <c:pt idx="3">
                  <c:v>Konut ve kira</c:v>
                </c:pt>
                <c:pt idx="4">
                  <c:v>Mobilya, ev aletleri ve bakım hizmetleri</c:v>
                </c:pt>
                <c:pt idx="5">
                  <c:v>Sağlık</c:v>
                </c:pt>
                <c:pt idx="6">
                  <c:v>Ulaştırma</c:v>
                </c:pt>
                <c:pt idx="7">
                  <c:v>Haberleşme</c:v>
                </c:pt>
                <c:pt idx="8">
                  <c:v>Eğlence ve kültür</c:v>
                </c:pt>
                <c:pt idx="9">
                  <c:v>Eğitim hizmetleri</c:v>
                </c:pt>
                <c:pt idx="10">
                  <c:v>Lokanta ve oteller</c:v>
                </c:pt>
                <c:pt idx="11">
                  <c:v>Çeşitli mal ve hizmetler</c:v>
                </c:pt>
              </c:strCache>
            </c:strRef>
          </c:cat>
          <c:val>
            <c:numRef>
              <c:f>'HANEHALKI TÜKETİM'!$B$4:$M$4</c:f>
              <c:numCache>
                <c:formatCode>0.0</c:formatCode>
                <c:ptCount val="12"/>
                <c:pt idx="0">
                  <c:v>19.87</c:v>
                </c:pt>
                <c:pt idx="1">
                  <c:v>4.24</c:v>
                </c:pt>
                <c:pt idx="2">
                  <c:v>5.28</c:v>
                </c:pt>
                <c:pt idx="3">
                  <c:v>24.95</c:v>
                </c:pt>
                <c:pt idx="4">
                  <c:v>6.55</c:v>
                </c:pt>
                <c:pt idx="5">
                  <c:v>2.06</c:v>
                </c:pt>
                <c:pt idx="6">
                  <c:v>17.439999999999987</c:v>
                </c:pt>
                <c:pt idx="7">
                  <c:v>3.98</c:v>
                </c:pt>
                <c:pt idx="8">
                  <c:v>3.07</c:v>
                </c:pt>
                <c:pt idx="9">
                  <c:v>2.3499999999999988</c:v>
                </c:pt>
                <c:pt idx="10">
                  <c:v>5.89</c:v>
                </c:pt>
                <c:pt idx="11">
                  <c:v>4.3199999999999985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9-4861-952E-EB60A354C6F0}"/>
            </c:ext>
          </c:extLst>
        </c:ser>
        <c:ser>
          <c:idx val="1"/>
          <c:order val="1"/>
          <c:tx>
            <c:strRef>
              <c:f>'HANEHALKI TÜKETİM'!$A$5</c:f>
              <c:strCache>
                <c:ptCount val="1"/>
                <c:pt idx="0">
                  <c:v>TRB1 (Malatya, Elazığ, Bingöl, Tunceli)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59-4861-952E-EB60A354C6F0}"/>
                </c:ext>
              </c:extLst>
            </c:dLbl>
            <c:dLbl>
              <c:idx val="3"/>
              <c:layout>
                <c:manualLayout>
                  <c:x val="1.2500000000000061E-2"/>
                  <c:y val="-4.9681490788973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59-4861-952E-EB60A354C6F0}"/>
                </c:ext>
              </c:extLst>
            </c:dLbl>
            <c:dLbl>
              <c:idx val="6"/>
              <c:layout>
                <c:manualLayout>
                  <c:x val="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59-4861-952E-EB60A354C6F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'HANEHALKI TÜKETİM'!$B$3:$M$3</c:f>
              <c:strCache>
                <c:ptCount val="12"/>
                <c:pt idx="0">
                  <c:v>Gıda ve alkolsüz içecekler</c:v>
                </c:pt>
                <c:pt idx="1">
                  <c:v>Alkollü içecekler, sigara ve tütün</c:v>
                </c:pt>
                <c:pt idx="2">
                  <c:v>Giyim ve ayakkabı</c:v>
                </c:pt>
                <c:pt idx="3">
                  <c:v>Konut ve kira</c:v>
                </c:pt>
                <c:pt idx="4">
                  <c:v>Mobilya, ev aletleri ve bakım hizmetleri</c:v>
                </c:pt>
                <c:pt idx="5">
                  <c:v>Sağlık</c:v>
                </c:pt>
                <c:pt idx="6">
                  <c:v>Ulaştırma</c:v>
                </c:pt>
                <c:pt idx="7">
                  <c:v>Haberleşme</c:v>
                </c:pt>
                <c:pt idx="8">
                  <c:v>Eğlence ve kültür</c:v>
                </c:pt>
                <c:pt idx="9">
                  <c:v>Eğitim hizmetleri</c:v>
                </c:pt>
                <c:pt idx="10">
                  <c:v>Lokanta ve oteller</c:v>
                </c:pt>
                <c:pt idx="11">
                  <c:v>Çeşitli mal ve hizmetler</c:v>
                </c:pt>
              </c:strCache>
            </c:strRef>
          </c:cat>
          <c:val>
            <c:numRef>
              <c:f>'HANEHALKI TÜKETİM'!$B$5:$M$5</c:f>
              <c:numCache>
                <c:formatCode>0.0</c:formatCode>
                <c:ptCount val="12"/>
                <c:pt idx="0">
                  <c:v>22.4</c:v>
                </c:pt>
                <c:pt idx="1">
                  <c:v>3.3</c:v>
                </c:pt>
                <c:pt idx="2">
                  <c:v>6.4</c:v>
                </c:pt>
                <c:pt idx="3">
                  <c:v>24.6</c:v>
                </c:pt>
                <c:pt idx="4">
                  <c:v>6.5</c:v>
                </c:pt>
                <c:pt idx="5">
                  <c:v>1.6</c:v>
                </c:pt>
                <c:pt idx="6">
                  <c:v>15.2</c:v>
                </c:pt>
                <c:pt idx="7">
                  <c:v>4.0999999999999996</c:v>
                </c:pt>
                <c:pt idx="8">
                  <c:v>3.3</c:v>
                </c:pt>
                <c:pt idx="9">
                  <c:v>2</c:v>
                </c:pt>
                <c:pt idx="10">
                  <c:v>5.5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59-4861-952E-EB60A354C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04704"/>
        <c:axId val="96906240"/>
      </c:barChart>
      <c:catAx>
        <c:axId val="9690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6906240"/>
        <c:crosses val="autoZero"/>
        <c:auto val="1"/>
        <c:lblAlgn val="ctr"/>
        <c:lblOffset val="100"/>
        <c:noMultiLvlLbl val="0"/>
      </c:catAx>
      <c:valAx>
        <c:axId val="9690624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904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46348259258776E-2"/>
          <c:y val="2.7030496466338191E-2"/>
          <c:w val="0.91379448268916486"/>
          <c:h val="0.77508163372674432"/>
        </c:manualLayout>
      </c:layout>
      <c:lineChart>
        <c:grouping val="standard"/>
        <c:varyColors val="0"/>
        <c:ser>
          <c:idx val="0"/>
          <c:order val="0"/>
          <c:tx>
            <c:strRef>
              <c:f>FİYAT1!$A$4</c:f>
              <c:strCache>
                <c:ptCount val="1"/>
                <c:pt idx="0">
                  <c:v>TÜFE</c:v>
                </c:pt>
              </c:strCache>
            </c:strRef>
          </c:tx>
          <c:marker>
            <c:symbol val="none"/>
          </c:marker>
          <c:dLbls>
            <c:dLbl>
              <c:idx val="4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FB8-4891-A621-B85D0CEDF097}"/>
                </c:ext>
              </c:extLst>
            </c:dLbl>
            <c:dLbl>
              <c:idx val="6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B8-4891-A621-B85D0CEDF0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FİYAT1!$B$3:$AY$3</c:f>
              <c:strCache>
                <c:ptCount val="50"/>
                <c:pt idx="11">
                  <c:v>2011</c:v>
                </c:pt>
                <c:pt idx="23">
                  <c:v>2012</c:v>
                </c:pt>
                <c:pt idx="35">
                  <c:v>2013</c:v>
                </c:pt>
                <c:pt idx="47">
                  <c:v>2014</c:v>
                </c:pt>
                <c:pt idx="49">
                  <c:v>2015_Şubat</c:v>
                </c:pt>
              </c:strCache>
            </c:strRef>
          </c:cat>
          <c:val>
            <c:numRef>
              <c:f>FİYAT1!$B$4:$AY$4</c:f>
              <c:numCache>
                <c:formatCode>0.00</c:formatCode>
                <c:ptCount val="50"/>
                <c:pt idx="0">
                  <c:v>4.9000000000000004</c:v>
                </c:pt>
                <c:pt idx="1">
                  <c:v>4.1599999999999975</c:v>
                </c:pt>
                <c:pt idx="2">
                  <c:v>3.9899999999999998</c:v>
                </c:pt>
                <c:pt idx="3">
                  <c:v>4.26</c:v>
                </c:pt>
                <c:pt idx="4">
                  <c:v>7.17</c:v>
                </c:pt>
                <c:pt idx="5">
                  <c:v>6.24</c:v>
                </c:pt>
                <c:pt idx="6">
                  <c:v>6.31</c:v>
                </c:pt>
                <c:pt idx="7">
                  <c:v>6.6499999999999995</c:v>
                </c:pt>
                <c:pt idx="8">
                  <c:v>6.1499999999999995</c:v>
                </c:pt>
                <c:pt idx="9">
                  <c:v>7.6599999999999975</c:v>
                </c:pt>
                <c:pt idx="10">
                  <c:v>9.48</c:v>
                </c:pt>
                <c:pt idx="11">
                  <c:v>10.450000000000006</c:v>
                </c:pt>
                <c:pt idx="12">
                  <c:v>10.61</c:v>
                </c:pt>
                <c:pt idx="13">
                  <c:v>10.43</c:v>
                </c:pt>
                <c:pt idx="14">
                  <c:v>10.43</c:v>
                </c:pt>
                <c:pt idx="15">
                  <c:v>11.14</c:v>
                </c:pt>
                <c:pt idx="16">
                  <c:v>8.2800000000000011</c:v>
                </c:pt>
                <c:pt idx="17">
                  <c:v>8.8700000000000028</c:v>
                </c:pt>
                <c:pt idx="18">
                  <c:v>9.07</c:v>
                </c:pt>
                <c:pt idx="19">
                  <c:v>8.8800000000000008</c:v>
                </c:pt>
                <c:pt idx="20">
                  <c:v>9.19</c:v>
                </c:pt>
                <c:pt idx="21">
                  <c:v>7.8</c:v>
                </c:pt>
                <c:pt idx="22">
                  <c:v>6.37</c:v>
                </c:pt>
                <c:pt idx="23">
                  <c:v>6.1599999999999975</c:v>
                </c:pt>
                <c:pt idx="24">
                  <c:v>7.31</c:v>
                </c:pt>
                <c:pt idx="25">
                  <c:v>7.03</c:v>
                </c:pt>
                <c:pt idx="26">
                  <c:v>7.29</c:v>
                </c:pt>
                <c:pt idx="27">
                  <c:v>6.13</c:v>
                </c:pt>
                <c:pt idx="28">
                  <c:v>6.51</c:v>
                </c:pt>
                <c:pt idx="29">
                  <c:v>8.3000000000000007</c:v>
                </c:pt>
                <c:pt idx="30">
                  <c:v>8.8800000000000008</c:v>
                </c:pt>
                <c:pt idx="31">
                  <c:v>8.17</c:v>
                </c:pt>
                <c:pt idx="32">
                  <c:v>7.88</c:v>
                </c:pt>
                <c:pt idx="33">
                  <c:v>7.71</c:v>
                </c:pt>
                <c:pt idx="34">
                  <c:v>7.3199999999999985</c:v>
                </c:pt>
                <c:pt idx="35">
                  <c:v>7.4</c:v>
                </c:pt>
                <c:pt idx="36">
                  <c:v>7.75</c:v>
                </c:pt>
                <c:pt idx="37">
                  <c:v>7.89</c:v>
                </c:pt>
                <c:pt idx="38">
                  <c:v>8.39</c:v>
                </c:pt>
                <c:pt idx="39">
                  <c:v>9.3800000000000008</c:v>
                </c:pt>
                <c:pt idx="40" formatCode="General">
                  <c:v>9.66</c:v>
                </c:pt>
                <c:pt idx="41">
                  <c:v>9.16</c:v>
                </c:pt>
                <c:pt idx="42" formatCode="General">
                  <c:v>9.32</c:v>
                </c:pt>
                <c:pt idx="43" formatCode="General">
                  <c:v>9.5400000000000009</c:v>
                </c:pt>
                <c:pt idx="44" formatCode="General">
                  <c:v>8.8600000000000048</c:v>
                </c:pt>
                <c:pt idx="45" formatCode="General">
                  <c:v>8.9600000000000026</c:v>
                </c:pt>
                <c:pt idx="46" formatCode="General">
                  <c:v>9.15</c:v>
                </c:pt>
                <c:pt idx="47">
                  <c:v>8.17</c:v>
                </c:pt>
                <c:pt idx="48" formatCode="General">
                  <c:v>7.24</c:v>
                </c:pt>
                <c:pt idx="49" formatCode="General">
                  <c:v>7.55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B8-4891-A621-B85D0CEDF097}"/>
            </c:ext>
          </c:extLst>
        </c:ser>
        <c:ser>
          <c:idx val="1"/>
          <c:order val="1"/>
          <c:tx>
            <c:strRef>
              <c:f>FİYAT1!$A$5</c:f>
              <c:strCache>
                <c:ptCount val="1"/>
                <c:pt idx="0">
                  <c:v>YURT İÇİ ÜFE</c:v>
                </c:pt>
              </c:strCache>
            </c:strRef>
          </c:tx>
          <c:marker>
            <c:symbol val="none"/>
          </c:marker>
          <c:dLbls>
            <c:dLbl>
              <c:idx val="49"/>
              <c:layout>
                <c:manualLayout>
                  <c:x val="-2.9384550991336327E-3"/>
                  <c:y val="2.616934201825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FB8-4891-A621-B85D0CEDF097}"/>
                </c:ext>
              </c:extLst>
            </c:dLbl>
            <c:dLbl>
              <c:idx val="60"/>
              <c:layout>
                <c:manualLayout>
                  <c:x val="-1.7965991126538381E-2"/>
                  <c:y val="1.7817371937639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B8-4891-A621-B85D0CEDF0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FİYAT1!$B$3:$AY$3</c:f>
              <c:strCache>
                <c:ptCount val="50"/>
                <c:pt idx="11">
                  <c:v>2011</c:v>
                </c:pt>
                <c:pt idx="23">
                  <c:v>2012</c:v>
                </c:pt>
                <c:pt idx="35">
                  <c:v>2013</c:v>
                </c:pt>
                <c:pt idx="47">
                  <c:v>2014</c:v>
                </c:pt>
                <c:pt idx="49">
                  <c:v>2015_Şubat</c:v>
                </c:pt>
              </c:strCache>
            </c:strRef>
          </c:cat>
          <c:val>
            <c:numRef>
              <c:f>FİYAT1!$B$5:$AY$5</c:f>
              <c:numCache>
                <c:formatCode>0.00</c:formatCode>
                <c:ptCount val="50"/>
                <c:pt idx="0">
                  <c:v>10.8</c:v>
                </c:pt>
                <c:pt idx="1">
                  <c:v>10.870000000000006</c:v>
                </c:pt>
                <c:pt idx="2">
                  <c:v>10.08</c:v>
                </c:pt>
                <c:pt idx="3">
                  <c:v>8.2100000000000009</c:v>
                </c:pt>
                <c:pt idx="4">
                  <c:v>9.6300000000000008</c:v>
                </c:pt>
                <c:pt idx="5">
                  <c:v>10.19</c:v>
                </c:pt>
                <c:pt idx="6">
                  <c:v>10.34</c:v>
                </c:pt>
                <c:pt idx="7">
                  <c:v>11</c:v>
                </c:pt>
                <c:pt idx="8">
                  <c:v>12.15</c:v>
                </c:pt>
                <c:pt idx="9">
                  <c:v>12.58</c:v>
                </c:pt>
                <c:pt idx="10">
                  <c:v>13.67</c:v>
                </c:pt>
                <c:pt idx="11">
                  <c:v>13.33</c:v>
                </c:pt>
                <c:pt idx="12">
                  <c:v>11.13</c:v>
                </c:pt>
                <c:pt idx="13">
                  <c:v>9.15</c:v>
                </c:pt>
                <c:pt idx="14">
                  <c:v>8.2199999999999989</c:v>
                </c:pt>
                <c:pt idx="15">
                  <c:v>7.6499999999999995</c:v>
                </c:pt>
                <c:pt idx="16">
                  <c:v>8.06</c:v>
                </c:pt>
                <c:pt idx="17">
                  <c:v>6.44</c:v>
                </c:pt>
                <c:pt idx="18">
                  <c:v>6.13</c:v>
                </c:pt>
                <c:pt idx="19">
                  <c:v>4.5599999999999996</c:v>
                </c:pt>
                <c:pt idx="20">
                  <c:v>4.03</c:v>
                </c:pt>
                <c:pt idx="21">
                  <c:v>2.57</c:v>
                </c:pt>
                <c:pt idx="22">
                  <c:v>3.6</c:v>
                </c:pt>
                <c:pt idx="23">
                  <c:v>2.4499999999999997</c:v>
                </c:pt>
                <c:pt idx="24">
                  <c:v>1.8800000000000001</c:v>
                </c:pt>
                <c:pt idx="25">
                  <c:v>1.84</c:v>
                </c:pt>
                <c:pt idx="26">
                  <c:v>2.2999999999999998</c:v>
                </c:pt>
                <c:pt idx="27">
                  <c:v>1.7</c:v>
                </c:pt>
                <c:pt idx="28">
                  <c:v>2.17</c:v>
                </c:pt>
                <c:pt idx="29">
                  <c:v>5.23</c:v>
                </c:pt>
                <c:pt idx="30">
                  <c:v>6.6099999999999985</c:v>
                </c:pt>
                <c:pt idx="31">
                  <c:v>6.38</c:v>
                </c:pt>
                <c:pt idx="32">
                  <c:v>6.23</c:v>
                </c:pt>
                <c:pt idx="33">
                  <c:v>6.7700000000000014</c:v>
                </c:pt>
                <c:pt idx="34">
                  <c:v>5.67</c:v>
                </c:pt>
                <c:pt idx="35">
                  <c:v>6.9700000000000024</c:v>
                </c:pt>
                <c:pt idx="36">
                  <c:v>10.72</c:v>
                </c:pt>
                <c:pt idx="37">
                  <c:v>12.4</c:v>
                </c:pt>
                <c:pt idx="38">
                  <c:v>12.31</c:v>
                </c:pt>
                <c:pt idx="39">
                  <c:v>12.98</c:v>
                </c:pt>
                <c:pt idx="40" formatCode="General">
                  <c:v>11.28</c:v>
                </c:pt>
                <c:pt idx="41">
                  <c:v>9.75</c:v>
                </c:pt>
                <c:pt idx="42" formatCode="General">
                  <c:v>9.4600000000000026</c:v>
                </c:pt>
                <c:pt idx="43" formatCode="General">
                  <c:v>9.8800000000000008</c:v>
                </c:pt>
                <c:pt idx="44" formatCode="General">
                  <c:v>9.84</c:v>
                </c:pt>
                <c:pt idx="45" formatCode="General">
                  <c:v>10.1</c:v>
                </c:pt>
                <c:pt idx="46" formatCode="General">
                  <c:v>8.3600000000000048</c:v>
                </c:pt>
                <c:pt idx="47">
                  <c:v>6.3599999999999985</c:v>
                </c:pt>
                <c:pt idx="48" formatCode="General">
                  <c:v>3.2800000000000002</c:v>
                </c:pt>
                <c:pt idx="49" formatCode="General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FB8-4891-A621-B85D0CEDF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185792"/>
        <c:axId val="97187328"/>
      </c:lineChart>
      <c:catAx>
        <c:axId val="9718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187328"/>
        <c:crosses val="autoZero"/>
        <c:auto val="1"/>
        <c:lblAlgn val="ctr"/>
        <c:lblOffset val="100"/>
        <c:tickLblSkip val="1"/>
        <c:noMultiLvlLbl val="0"/>
      </c:catAx>
      <c:valAx>
        <c:axId val="971873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7185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'FİNANSAL YATIRIM'!$A$4:$F$4</c:f>
              <c:strCache>
                <c:ptCount val="6"/>
                <c:pt idx="0">
                  <c:v>Mevduat Faizi (Brüt)</c:v>
                </c:pt>
                <c:pt idx="1">
                  <c:v>BIST 100 Endeksi</c:v>
                </c:pt>
                <c:pt idx="2">
                  <c:v>Amerikan Doları</c:v>
                </c:pt>
                <c:pt idx="3">
                  <c:v>Euro</c:v>
                </c:pt>
                <c:pt idx="4">
                  <c:v>Külçe Altın</c:v>
                </c:pt>
                <c:pt idx="5">
                  <c:v>Devlet İç Borçlanma Senetleri</c:v>
                </c:pt>
              </c:strCache>
            </c:strRef>
          </c:cat>
          <c:val>
            <c:numRef>
              <c:f>'FİNANSAL YATIRIM'!$A$5:$F$5</c:f>
              <c:numCache>
                <c:formatCode>0.00</c:formatCode>
                <c:ptCount val="6"/>
                <c:pt idx="0">
                  <c:v>-2.2200000000000002</c:v>
                </c:pt>
                <c:pt idx="1">
                  <c:v>25.64</c:v>
                </c:pt>
                <c:pt idx="2">
                  <c:v>3.49</c:v>
                </c:pt>
                <c:pt idx="3">
                  <c:v>-13.94</c:v>
                </c:pt>
                <c:pt idx="4">
                  <c:v>-1.89</c:v>
                </c:pt>
                <c:pt idx="5">
                  <c:v>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0-4850-8A12-238E643DB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02400"/>
        <c:axId val="102503936"/>
      </c:barChart>
      <c:catAx>
        <c:axId val="10250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2503936"/>
        <c:crosses val="autoZero"/>
        <c:auto val="1"/>
        <c:lblAlgn val="ctr"/>
        <c:lblOffset val="100"/>
        <c:noMultiLvlLbl val="0"/>
      </c:catAx>
      <c:valAx>
        <c:axId val="102503936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25024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47729854664004E-2"/>
          <c:y val="9.3788850838460724E-2"/>
          <c:w val="0.88227602146745587"/>
          <c:h val="0.6102689132534505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609-446C-9A8D-6B94AC0BEDB4}"/>
                </c:ext>
              </c:extLst>
            </c:dLbl>
            <c:dLbl>
              <c:idx val="3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09-446C-9A8D-6B94AC0BEDB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'SANAYİ ÜRETİM'!$A$2:$Y$2</c:f>
              <c:strCache>
                <c:ptCount val="25"/>
                <c:pt idx="0">
                  <c:v>2013 Ocak</c:v>
                </c:pt>
                <c:pt idx="1">
                  <c:v>2013 Şubat</c:v>
                </c:pt>
                <c:pt idx="2">
                  <c:v>2013 Mart</c:v>
                </c:pt>
                <c:pt idx="3">
                  <c:v>2013 Nisan</c:v>
                </c:pt>
                <c:pt idx="4">
                  <c:v>2013 Mayıs</c:v>
                </c:pt>
                <c:pt idx="5">
                  <c:v>2013 Haziran</c:v>
                </c:pt>
                <c:pt idx="6">
                  <c:v>2013 Temmuz</c:v>
                </c:pt>
                <c:pt idx="7">
                  <c:v>2013 Ağustos</c:v>
                </c:pt>
                <c:pt idx="8">
                  <c:v>2013 Eylül</c:v>
                </c:pt>
                <c:pt idx="9">
                  <c:v>2013 Ekim</c:v>
                </c:pt>
                <c:pt idx="10">
                  <c:v>2013 Kasım</c:v>
                </c:pt>
                <c:pt idx="11">
                  <c:v>2013 Aralık</c:v>
                </c:pt>
                <c:pt idx="12">
                  <c:v>2014 Ocak</c:v>
                </c:pt>
                <c:pt idx="13">
                  <c:v>2014 Şubat</c:v>
                </c:pt>
                <c:pt idx="14">
                  <c:v>2014 Mart</c:v>
                </c:pt>
                <c:pt idx="15">
                  <c:v>2014 Nisan</c:v>
                </c:pt>
                <c:pt idx="16">
                  <c:v>2014 Mayıs</c:v>
                </c:pt>
                <c:pt idx="17">
                  <c:v>2014 Haziran</c:v>
                </c:pt>
                <c:pt idx="18">
                  <c:v>2014 Temmuz</c:v>
                </c:pt>
                <c:pt idx="19">
                  <c:v>2014 Ağustos</c:v>
                </c:pt>
                <c:pt idx="20">
                  <c:v>2014 Eylül</c:v>
                </c:pt>
                <c:pt idx="21">
                  <c:v>2014 Ekim</c:v>
                </c:pt>
                <c:pt idx="22">
                  <c:v>2014 Kasım</c:v>
                </c:pt>
                <c:pt idx="23">
                  <c:v>2014 Aralık</c:v>
                </c:pt>
                <c:pt idx="24">
                  <c:v>2015 Ocak</c:v>
                </c:pt>
              </c:strCache>
            </c:strRef>
          </c:cat>
          <c:val>
            <c:numRef>
              <c:f>'SANAYİ ÜRETİM'!$A$3:$Y$3</c:f>
              <c:numCache>
                <c:formatCode>0.0</c:formatCode>
                <c:ptCount val="25"/>
                <c:pt idx="0">
                  <c:v>1.4274474619330846</c:v>
                </c:pt>
                <c:pt idx="1">
                  <c:v>2.0934252792845314</c:v>
                </c:pt>
                <c:pt idx="2">
                  <c:v>-0.28292695054557271</c:v>
                </c:pt>
                <c:pt idx="3">
                  <c:v>0.74777344161864789</c:v>
                </c:pt>
                <c:pt idx="4">
                  <c:v>-0.91677237760052321</c:v>
                </c:pt>
                <c:pt idx="5">
                  <c:v>2.7289390727923006</c:v>
                </c:pt>
                <c:pt idx="6">
                  <c:v>-0.13655432319139038</c:v>
                </c:pt>
                <c:pt idx="7">
                  <c:v>-2.77400692315058</c:v>
                </c:pt>
                <c:pt idx="8">
                  <c:v>4.6634039774112495</c:v>
                </c:pt>
                <c:pt idx="9">
                  <c:v>-2.0788504524666251</c:v>
                </c:pt>
                <c:pt idx="10">
                  <c:v>1.7974413816805423</c:v>
                </c:pt>
                <c:pt idx="11">
                  <c:v>-0.7558582724688705</c:v>
                </c:pt>
                <c:pt idx="12">
                  <c:v>2.265297197920475</c:v>
                </c:pt>
                <c:pt idx="13">
                  <c:v>-0.30554391633457101</c:v>
                </c:pt>
                <c:pt idx="14">
                  <c:v>-0.78184737103458701</c:v>
                </c:pt>
                <c:pt idx="15">
                  <c:v>0.95996890550364355</c:v>
                </c:pt>
                <c:pt idx="16">
                  <c:v>-1.7369747320019826</c:v>
                </c:pt>
                <c:pt idx="17">
                  <c:v>0.47522887315831497</c:v>
                </c:pt>
                <c:pt idx="18">
                  <c:v>1.813441088332084</c:v>
                </c:pt>
                <c:pt idx="19">
                  <c:v>-1.7616491984634308</c:v>
                </c:pt>
                <c:pt idx="20">
                  <c:v>2.7392249863828368</c:v>
                </c:pt>
                <c:pt idx="21">
                  <c:v>-1.9740376047153774</c:v>
                </c:pt>
                <c:pt idx="22">
                  <c:v>-0.19155659631641697</c:v>
                </c:pt>
                <c:pt idx="23">
                  <c:v>0.67408253611715452</c:v>
                </c:pt>
                <c:pt idx="24">
                  <c:v>-1.4090633992460084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09-446C-9A8D-6B94AC0BE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099200"/>
        <c:axId val="103906304"/>
      </c:lineChart>
      <c:catAx>
        <c:axId val="8209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03906304"/>
        <c:crosses val="autoZero"/>
        <c:auto val="1"/>
        <c:lblAlgn val="ctr"/>
        <c:lblOffset val="100"/>
        <c:noMultiLvlLbl val="0"/>
      </c:catAx>
      <c:valAx>
        <c:axId val="10390630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0.0" sourceLinked="1"/>
        <c:majorTickMark val="out"/>
        <c:minorTickMark val="none"/>
        <c:tickLblPos val="low"/>
        <c:crossAx val="82099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GSYH1!$B$4</c:f>
              <c:strCache>
                <c:ptCount val="1"/>
                <c:pt idx="0">
                  <c:v>Büyüme Hızı (%)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GSYH1!$A$5:$A$18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GSYH1!$B$5:$B$18</c:f>
              <c:numCache>
                <c:formatCode>0.0</c:formatCode>
                <c:ptCount val="14"/>
                <c:pt idx="0">
                  <c:v>6.7744552993471956</c:v>
                </c:pt>
                <c:pt idx="1">
                  <c:v>-5.6974764702467855</c:v>
                </c:pt>
                <c:pt idx="2">
                  <c:v>6.1638396356094445</c:v>
                </c:pt>
                <c:pt idx="3">
                  <c:v>5.2652653569360268</c:v>
                </c:pt>
                <c:pt idx="4">
                  <c:v>9.362807563227026</c:v>
                </c:pt>
                <c:pt idx="5">
                  <c:v>8.4016178532485046</c:v>
                </c:pt>
                <c:pt idx="6">
                  <c:v>6.8934893543978415</c:v>
                </c:pt>
                <c:pt idx="7">
                  <c:v>4.6685793626399645</c:v>
                </c:pt>
                <c:pt idx="8">
                  <c:v>0.65883850308121361</c:v>
                </c:pt>
                <c:pt idx="9">
                  <c:v>-4.8258752244725258</c:v>
                </c:pt>
                <c:pt idx="10">
                  <c:v>9.1569529292685505</c:v>
                </c:pt>
                <c:pt idx="11">
                  <c:v>8.7727475662506524</c:v>
                </c:pt>
                <c:pt idx="12">
                  <c:v>2.1274606133781178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8-4939-B423-91BDB093A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23872"/>
        <c:axId val="102625664"/>
      </c:barChart>
      <c:catAx>
        <c:axId val="1026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2625664"/>
        <c:crosses val="autoZero"/>
        <c:auto val="1"/>
        <c:lblAlgn val="ctr"/>
        <c:lblOffset val="100"/>
        <c:noMultiLvlLbl val="0"/>
      </c:catAx>
      <c:valAx>
        <c:axId val="10262566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26238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GSYH2!$B$4</c:f>
              <c:strCache>
                <c:ptCount val="1"/>
                <c:pt idx="0">
                  <c:v>Kişi Başına Düşen GSYİH ($)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GSYH2!$A$5:$A$18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GSYH2!$B$5:$B$18</c:f>
              <c:numCache>
                <c:formatCode>###\ ###\ ###\ ###\ ###</c:formatCode>
                <c:ptCount val="14"/>
                <c:pt idx="0">
                  <c:v>4129.2747720961788</c:v>
                </c:pt>
                <c:pt idx="1">
                  <c:v>3019.000671930934</c:v>
                </c:pt>
                <c:pt idx="2">
                  <c:v>3492.1779308583555</c:v>
                </c:pt>
                <c:pt idx="3">
                  <c:v>4564.7330112280861</c:v>
                </c:pt>
                <c:pt idx="4">
                  <c:v>5775.0385814160645</c:v>
                </c:pt>
                <c:pt idx="5">
                  <c:v>7035.8286058731019</c:v>
                </c:pt>
                <c:pt idx="6">
                  <c:v>7596.9318752045465</c:v>
                </c:pt>
                <c:pt idx="7">
                  <c:v>9247.0367781619389</c:v>
                </c:pt>
                <c:pt idx="8">
                  <c:v>10444.384323930983</c:v>
                </c:pt>
                <c:pt idx="9">
                  <c:v>8560.6869163984411</c:v>
                </c:pt>
                <c:pt idx="10">
                  <c:v>10002.575366518437</c:v>
                </c:pt>
                <c:pt idx="11">
                  <c:v>10427.620069342018</c:v>
                </c:pt>
                <c:pt idx="12">
                  <c:v>10459.222580565916</c:v>
                </c:pt>
                <c:pt idx="13">
                  <c:v>10807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5-4244-8EC3-0CC9FBA1A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760832"/>
        <c:axId val="102762368"/>
      </c:barChart>
      <c:catAx>
        <c:axId val="10276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2762368"/>
        <c:crosses val="autoZero"/>
        <c:auto val="1"/>
        <c:lblAlgn val="ctr"/>
        <c:lblOffset val="100"/>
        <c:noMultiLvlLbl val="0"/>
      </c:catAx>
      <c:valAx>
        <c:axId val="102762368"/>
        <c:scaling>
          <c:orientation val="minMax"/>
        </c:scaling>
        <c:delete val="0"/>
        <c:axPos val="l"/>
        <c:numFmt formatCode="###\ ###\ ###\ ###\ ###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27608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9"/>
            <c:invertIfNegative val="0"/>
            <c:bubble3D val="0"/>
            <c:spPr>
              <a:solidFill>
                <a:srgbClr val="C0504D"/>
              </a:solidFill>
            </c:spPr>
            <c:extLst>
              <c:ext xmlns:c16="http://schemas.microsoft.com/office/drawing/2014/chart" uri="{C3380CC4-5D6E-409C-BE32-E72D297353CC}">
                <c16:uniqueId val="{00000000-F051-4E0C-89B5-408E01C6F561}"/>
              </c:ext>
            </c:extLst>
          </c:dPt>
          <c:dLbls>
            <c:numFmt formatCode="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GSYH3!$A$5:$A$30</c:f>
              <c:strCache>
                <c:ptCount val="26"/>
                <c:pt idx="0">
                  <c:v>TR10 (İstanbul)</c:v>
                </c:pt>
                <c:pt idx="1">
                  <c:v>TR51 (Ankara)</c:v>
                </c:pt>
                <c:pt idx="2">
                  <c:v>TR31 (İzmir)</c:v>
                </c:pt>
                <c:pt idx="3">
                  <c:v>TR41 (Bursa, Eskişehir, Bilecik)</c:v>
                </c:pt>
                <c:pt idx="4">
                  <c:v>TR42 (Kocaeli, Sakarya, Düzce, Bolu, Yalova)</c:v>
                </c:pt>
                <c:pt idx="5">
                  <c:v>TR61 (Antalya, Isparta, Burdur)</c:v>
                </c:pt>
                <c:pt idx="6">
                  <c:v>TR62 (Adana, Mersin)</c:v>
                </c:pt>
                <c:pt idx="7">
                  <c:v>TR33 (Manisa, Afyon, Kütahya, Uşak)</c:v>
                </c:pt>
                <c:pt idx="8">
                  <c:v>TR32 (Aydın, Denizli, Muğla)</c:v>
                </c:pt>
                <c:pt idx="9">
                  <c:v>TR21 (Tekirdağ, Edirne, Kırklareli)</c:v>
                </c:pt>
                <c:pt idx="10">
                  <c:v>TR83 (Samsun, Tokat, Çorum, Amasya)</c:v>
                </c:pt>
                <c:pt idx="11">
                  <c:v>TR63 (Hatay, Kahramanmaraş, Osmaniye)</c:v>
                </c:pt>
                <c:pt idx="12">
                  <c:v>TR90 (Trabzon, Ordu, Giresun, Rize, Artvin, Gümüşhane)</c:v>
                </c:pt>
                <c:pt idx="13">
                  <c:v>TR52 (Konya, Karaman)</c:v>
                </c:pt>
                <c:pt idx="14">
                  <c:v>TR72 (Kayseri, Sivas, Yozgat)</c:v>
                </c:pt>
                <c:pt idx="15">
                  <c:v>TR22 (Balıkesir, Çanakkale)</c:v>
                </c:pt>
                <c:pt idx="16">
                  <c:v>TRC2 (Şanlıurfa, Diyarbakır)</c:v>
                </c:pt>
                <c:pt idx="17">
                  <c:v>TRC1 (Gaziantep, Adıyaman, Kilis)</c:v>
                </c:pt>
                <c:pt idx="18">
                  <c:v>TR71 (Kırıkkale, Aksaray, Niğde, Nevşehir, Kırşehir )</c:v>
                </c:pt>
                <c:pt idx="19">
                  <c:v>TRB1 (Malatya, Elazığ, Bingöl, Tunceli)</c:v>
                </c:pt>
                <c:pt idx="20">
                  <c:v>TRC3 (Mardin, Batman, Şırnak, Siirt)</c:v>
                </c:pt>
                <c:pt idx="21">
                  <c:v>TR81 (Zonguldak, Karabük, Bartın)</c:v>
                </c:pt>
                <c:pt idx="22">
                  <c:v>TRB2 (Van, Muş, Bitlis, Hakkari)</c:v>
                </c:pt>
                <c:pt idx="23">
                  <c:v>TRA1 (Erzurum, Erzincan, Bayburt)</c:v>
                </c:pt>
                <c:pt idx="24">
                  <c:v>TR82 (Kastamonu, Çankırı, Sinop)</c:v>
                </c:pt>
                <c:pt idx="25">
                  <c:v>TRA2 (Ağrı, Kars, Iğdır, Ardahan)</c:v>
                </c:pt>
              </c:strCache>
            </c:strRef>
          </c:cat>
          <c:val>
            <c:numRef>
              <c:f>GSYH3!$B$5:$B$30</c:f>
              <c:numCache>
                <c:formatCode>.\ ##\ ###\ ;</c:formatCode>
                <c:ptCount val="26"/>
                <c:pt idx="0">
                  <c:v>27.157791113073991</c:v>
                </c:pt>
                <c:pt idx="1">
                  <c:v>8.6317908369265428</c:v>
                </c:pt>
                <c:pt idx="2">
                  <c:v>6.5993267305970074</c:v>
                </c:pt>
                <c:pt idx="3">
                  <c:v>6.3912317115981434</c:v>
                </c:pt>
                <c:pt idx="4">
                  <c:v>6.2819549875350456</c:v>
                </c:pt>
                <c:pt idx="5">
                  <c:v>3.9763721348396133</c:v>
                </c:pt>
                <c:pt idx="6">
                  <c:v>3.9575104790546787</c:v>
                </c:pt>
                <c:pt idx="7">
                  <c:v>3.5903165330693079</c:v>
                </c:pt>
                <c:pt idx="8">
                  <c:v>3.4861688179705004</c:v>
                </c:pt>
                <c:pt idx="9">
                  <c:v>2.7092690773502599</c:v>
                </c:pt>
                <c:pt idx="10">
                  <c:v>2.6896896950636977</c:v>
                </c:pt>
                <c:pt idx="11">
                  <c:v>2.589480382578</c:v>
                </c:pt>
                <c:pt idx="12">
                  <c:v>2.4379023391700367</c:v>
                </c:pt>
                <c:pt idx="13">
                  <c:v>2.3440604670832728</c:v>
                </c:pt>
                <c:pt idx="14">
                  <c:v>2.2866562775826242</c:v>
                </c:pt>
                <c:pt idx="15">
                  <c:v>2.1424178406426249</c:v>
                </c:pt>
                <c:pt idx="16">
                  <c:v>2.0216596734997307</c:v>
                </c:pt>
                <c:pt idx="17">
                  <c:v>1.7635239753890128</c:v>
                </c:pt>
                <c:pt idx="18">
                  <c:v>1.5451014378489056</c:v>
                </c:pt>
                <c:pt idx="19">
                  <c:v>1.3949276992674771</c:v>
                </c:pt>
                <c:pt idx="20">
                  <c:v>1.3813017388821918</c:v>
                </c:pt>
                <c:pt idx="21">
                  <c:v>1.2779849682545319</c:v>
                </c:pt>
                <c:pt idx="22">
                  <c:v>1.0421848184412281</c:v>
                </c:pt>
                <c:pt idx="23">
                  <c:v>0.92071783861160061</c:v>
                </c:pt>
                <c:pt idx="24">
                  <c:v>0.71264518230397511</c:v>
                </c:pt>
                <c:pt idx="25">
                  <c:v>0.66801324336594869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1-4E0C-89B5-408E01C6F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791424"/>
        <c:axId val="102793216"/>
      </c:barChart>
      <c:catAx>
        <c:axId val="102791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2793216"/>
        <c:crosses val="autoZero"/>
        <c:auto val="1"/>
        <c:lblAlgn val="ctr"/>
        <c:lblOffset val="100"/>
        <c:noMultiLvlLbl val="0"/>
      </c:catAx>
      <c:valAx>
        <c:axId val="102793216"/>
        <c:scaling>
          <c:orientation val="minMax"/>
        </c:scaling>
        <c:delete val="0"/>
        <c:axPos val="b"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2791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'DIŞ TİCARET1'!$B$3</c:f>
              <c:strCache>
                <c:ptCount val="1"/>
                <c:pt idx="0">
                  <c:v>İhracat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'DIŞ TİCARET1'!$A$4:$A$7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2015_Ocak</c:v>
                </c:pt>
              </c:strCache>
            </c:strRef>
          </c:cat>
          <c:val>
            <c:numRef>
              <c:f>'DIŞ TİCARET1'!$B$4:$B$7</c:f>
              <c:numCache>
                <c:formatCode>0.0</c:formatCode>
                <c:ptCount val="4"/>
                <c:pt idx="0">
                  <c:v>152.46173655600018</c:v>
                </c:pt>
                <c:pt idx="1">
                  <c:v>151.80263708700031</c:v>
                </c:pt>
                <c:pt idx="2">
                  <c:v>157.64215410199998</c:v>
                </c:pt>
                <c:pt idx="3">
                  <c:v>12.330780327000006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F-4D80-AA56-0268688AB1A8}"/>
            </c:ext>
          </c:extLst>
        </c:ser>
        <c:ser>
          <c:idx val="0"/>
          <c:order val="0"/>
          <c:tx>
            <c:strRef>
              <c:f>'DIŞ TİCARET1'!$C$3</c:f>
              <c:strCache>
                <c:ptCount val="1"/>
                <c:pt idx="0">
                  <c:v>İthalat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'DIŞ TİCARET1'!$A$4:$A$7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2015_Ocak</c:v>
                </c:pt>
              </c:strCache>
            </c:strRef>
          </c:cat>
          <c:val>
            <c:numRef>
              <c:f>'DIŞ TİCARET1'!$C$4:$C$7</c:f>
              <c:numCache>
                <c:formatCode>0.0</c:formatCode>
                <c:ptCount val="4"/>
                <c:pt idx="0">
                  <c:v>236.54514090900003</c:v>
                </c:pt>
                <c:pt idx="1">
                  <c:v>251.66125010999994</c:v>
                </c:pt>
                <c:pt idx="2">
                  <c:v>242.18275366499998</c:v>
                </c:pt>
                <c:pt idx="3">
                  <c:v>16.636091138000026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F-4D80-AA56-0268688AB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643584"/>
        <c:axId val="102645120"/>
      </c:barChart>
      <c:catAx>
        <c:axId val="1026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2645120"/>
        <c:crosses val="autoZero"/>
        <c:auto val="1"/>
        <c:lblAlgn val="ctr"/>
        <c:lblOffset val="100"/>
        <c:noMultiLvlLbl val="0"/>
      </c:catAx>
      <c:valAx>
        <c:axId val="10264512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2643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'DIŞ TİCARET2'!$B$3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TİCARET2'!$A$4:$A$8</c:f>
              <c:strCache>
                <c:ptCount val="5"/>
                <c:pt idx="0">
                  <c:v>Almanya</c:v>
                </c:pt>
                <c:pt idx="1">
                  <c:v>Irak</c:v>
                </c:pt>
                <c:pt idx="2">
                  <c:v>İngiltere</c:v>
                </c:pt>
                <c:pt idx="3">
                  <c:v>İtalya</c:v>
                </c:pt>
                <c:pt idx="4">
                  <c:v>Fransa</c:v>
                </c:pt>
              </c:strCache>
            </c:strRef>
          </c:cat>
          <c:val>
            <c:numRef>
              <c:f>'DIŞ TİCARET2'!$B$4:$B$8</c:f>
              <c:numCache>
                <c:formatCode>0.0</c:formatCode>
                <c:ptCount val="5"/>
                <c:pt idx="0">
                  <c:v>9.6108333981511969</c:v>
                </c:pt>
                <c:pt idx="1">
                  <c:v>6.9103106095286426</c:v>
                </c:pt>
                <c:pt idx="2">
                  <c:v>6.283833879604618</c:v>
                </c:pt>
                <c:pt idx="3">
                  <c:v>4.5305252783965733</c:v>
                </c:pt>
                <c:pt idx="4">
                  <c:v>4.1013647687258867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7-4ABD-B657-3C1E13E1DAA6}"/>
            </c:ext>
          </c:extLst>
        </c:ser>
        <c:ser>
          <c:idx val="1"/>
          <c:order val="1"/>
          <c:tx>
            <c:strRef>
              <c:f>'DIŞ TİCARET2'!$C$3</c:f>
              <c:strCache>
                <c:ptCount val="1"/>
                <c:pt idx="0">
                  <c:v>2015_Ocak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TİCARET2'!$A$4:$A$8</c:f>
              <c:strCache>
                <c:ptCount val="5"/>
                <c:pt idx="0">
                  <c:v>Almanya</c:v>
                </c:pt>
                <c:pt idx="1">
                  <c:v>Irak</c:v>
                </c:pt>
                <c:pt idx="2">
                  <c:v>İngiltere</c:v>
                </c:pt>
                <c:pt idx="3">
                  <c:v>İtalya</c:v>
                </c:pt>
                <c:pt idx="4">
                  <c:v>Fransa</c:v>
                </c:pt>
              </c:strCache>
            </c:strRef>
          </c:cat>
          <c:val>
            <c:numRef>
              <c:f>'DIŞ TİCARET2'!$C$4:$C$8</c:f>
              <c:numCache>
                <c:formatCode>0.0</c:formatCode>
                <c:ptCount val="5"/>
                <c:pt idx="0">
                  <c:v>8.9754823672969213</c:v>
                </c:pt>
                <c:pt idx="1">
                  <c:v>6.784424868620885</c:v>
                </c:pt>
                <c:pt idx="2">
                  <c:v>7.6553255752441105</c:v>
                </c:pt>
                <c:pt idx="3">
                  <c:v>4.7722205521048924</c:v>
                </c:pt>
                <c:pt idx="4">
                  <c:v>3.8608281096174966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07-4ABD-B657-3C1E13E1D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04960"/>
        <c:axId val="102906496"/>
      </c:barChart>
      <c:catAx>
        <c:axId val="10290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2906496"/>
        <c:crosses val="autoZero"/>
        <c:auto val="1"/>
        <c:lblAlgn val="ctr"/>
        <c:lblOffset val="100"/>
        <c:noMultiLvlLbl val="0"/>
      </c:catAx>
      <c:valAx>
        <c:axId val="10290649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2904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NÜFUS3!$B$3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NÜFUS3!$A$4:$A$8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NÜFUS3!$B$4:$B$8</c:f>
              <c:numCache>
                <c:formatCode>###\ ###\ ###</c:formatCode>
                <c:ptCount val="5"/>
                <c:pt idx="0">
                  <c:v>92</c:v>
                </c:pt>
                <c:pt idx="1">
                  <c:v>30.480067854113614</c:v>
                </c:pt>
                <c:pt idx="2">
                  <c:v>64.016321703134238</c:v>
                </c:pt>
                <c:pt idx="3">
                  <c:v>61.316661005434611</c:v>
                </c:pt>
                <c:pt idx="4">
                  <c:v>11.305435952637287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2-4E29-9F7B-B6DB15823AA5}"/>
            </c:ext>
          </c:extLst>
        </c:ser>
        <c:ser>
          <c:idx val="1"/>
          <c:order val="1"/>
          <c:tx>
            <c:strRef>
              <c:f>NÜFUS3!$C$3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NÜFUS3!$A$4:$A$8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NÜFUS3!$C$4:$C$8</c:f>
              <c:numCache>
                <c:formatCode>###\ ###\ ###</c:formatCode>
                <c:ptCount val="5"/>
                <c:pt idx="0">
                  <c:v>95.793405439680669</c:v>
                </c:pt>
                <c:pt idx="1">
                  <c:v>30.918453895553093</c:v>
                </c:pt>
                <c:pt idx="2">
                  <c:v>65.363217031342586</c:v>
                </c:pt>
                <c:pt idx="3">
                  <c:v>62.894276494565204</c:v>
                </c:pt>
                <c:pt idx="4">
                  <c:v>10.320102260495155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2-4E29-9F7B-B6DB15823AA5}"/>
            </c:ext>
          </c:extLst>
        </c:ser>
        <c:ser>
          <c:idx val="2"/>
          <c:order val="2"/>
          <c:tx>
            <c:strRef>
              <c:f>NÜFUS3!$D$3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NÜFUS3!$A$4:$A$8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NÜFUS3!$D$4:$D$8</c:f>
              <c:numCache>
                <c:formatCode>0</c:formatCode>
                <c:ptCount val="5"/>
                <c:pt idx="0">
                  <c:v>100.95569149848475</c:v>
                </c:pt>
                <c:pt idx="1">
                  <c:v>32.233006179571063</c:v>
                </c:pt>
                <c:pt idx="2">
                  <c:v>67.268243642814923</c:v>
                </c:pt>
                <c:pt idx="3">
                  <c:v>65.348505434782609</c:v>
                </c:pt>
                <c:pt idx="4">
                  <c:v>11.642491926803014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52-4E29-9F7B-B6DB15823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5616"/>
        <c:axId val="92657152"/>
      </c:barChart>
      <c:catAx>
        <c:axId val="9265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2657152"/>
        <c:crosses val="autoZero"/>
        <c:auto val="1"/>
        <c:lblAlgn val="ctr"/>
        <c:lblOffset val="100"/>
        <c:noMultiLvlLbl val="0"/>
      </c:catAx>
      <c:valAx>
        <c:axId val="92657152"/>
        <c:scaling>
          <c:orientation val="minMax"/>
        </c:scaling>
        <c:delete val="0"/>
        <c:axPos val="l"/>
        <c:numFmt formatCode="###\ ###\ ###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2655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'DIŞ TİCARET3'!$C$3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TİCARET3'!$B$4:$B$8</c:f>
              <c:strCache>
                <c:ptCount val="5"/>
                <c:pt idx="0">
                  <c:v>Rusya Federasyonu</c:v>
                </c:pt>
                <c:pt idx="1">
                  <c:v>Çin</c:v>
                </c:pt>
                <c:pt idx="2">
                  <c:v>Almanya</c:v>
                </c:pt>
                <c:pt idx="3">
                  <c:v>ABD</c:v>
                </c:pt>
                <c:pt idx="4">
                  <c:v>İtalya</c:v>
                </c:pt>
              </c:strCache>
            </c:strRef>
          </c:cat>
          <c:val>
            <c:numRef>
              <c:f>'DIŞ TİCARET3'!$C$4:$C$8</c:f>
              <c:numCache>
                <c:formatCode>0.0</c:formatCode>
                <c:ptCount val="5"/>
                <c:pt idx="0">
                  <c:v>10.442112381784659</c:v>
                </c:pt>
                <c:pt idx="1">
                  <c:v>10.289041151323392</c:v>
                </c:pt>
                <c:pt idx="2">
                  <c:v>9.2367297953606684</c:v>
                </c:pt>
                <c:pt idx="3">
                  <c:v>5.2553486597998713</c:v>
                </c:pt>
                <c:pt idx="4">
                  <c:v>4.9780106426060096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F-4D89-8392-9AFA6BE1AE1F}"/>
            </c:ext>
          </c:extLst>
        </c:ser>
        <c:ser>
          <c:idx val="1"/>
          <c:order val="1"/>
          <c:tx>
            <c:strRef>
              <c:f>'DIŞ TİCARET3'!$D$3</c:f>
              <c:strCache>
                <c:ptCount val="1"/>
                <c:pt idx="0">
                  <c:v>2015_Ocak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TİCARET3'!$B$4:$B$8</c:f>
              <c:strCache>
                <c:ptCount val="5"/>
                <c:pt idx="0">
                  <c:v>Rusya Federasyonu</c:v>
                </c:pt>
                <c:pt idx="1">
                  <c:v>Çin</c:v>
                </c:pt>
                <c:pt idx="2">
                  <c:v>Almanya</c:v>
                </c:pt>
                <c:pt idx="3">
                  <c:v>ABD</c:v>
                </c:pt>
                <c:pt idx="4">
                  <c:v>İtalya</c:v>
                </c:pt>
              </c:strCache>
            </c:strRef>
          </c:cat>
          <c:val>
            <c:numRef>
              <c:f>'DIŞ TİCARET3'!$D$4:$D$8</c:f>
              <c:numCache>
                <c:formatCode>0.0</c:formatCode>
                <c:ptCount val="5"/>
                <c:pt idx="0">
                  <c:v>11.455639153399801</c:v>
                </c:pt>
                <c:pt idx="1">
                  <c:v>12.728467056562234</c:v>
                </c:pt>
                <c:pt idx="2">
                  <c:v>7.9057280649047676</c:v>
                </c:pt>
                <c:pt idx="3">
                  <c:v>4.5325787394709565</c:v>
                </c:pt>
                <c:pt idx="4">
                  <c:v>4.6854978824894165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F-4D89-8392-9AFA6BE1A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002496"/>
        <c:axId val="103004032"/>
      </c:barChart>
      <c:catAx>
        <c:axId val="10300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3004032"/>
        <c:crosses val="autoZero"/>
        <c:auto val="1"/>
        <c:lblAlgn val="ctr"/>
        <c:lblOffset val="100"/>
        <c:noMultiLvlLbl val="0"/>
      </c:catAx>
      <c:valAx>
        <c:axId val="10300403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3002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'DIŞ TİCARET4'!$A$5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'DIŞ TİCARET4'!$B$4:$E$4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TİCARET4'!$B$5:$E$5</c:f>
              <c:numCache>
                <c:formatCode>0.00</c:formatCode>
                <c:ptCount val="4"/>
                <c:pt idx="0">
                  <c:v>7.3503980000000011</c:v>
                </c:pt>
                <c:pt idx="1">
                  <c:v>55.276606000000001</c:v>
                </c:pt>
                <c:pt idx="2">
                  <c:v>282.72856099999973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3-4508-8BBF-CAA9195C3427}"/>
            </c:ext>
          </c:extLst>
        </c:ser>
        <c:ser>
          <c:idx val="1"/>
          <c:order val="1"/>
          <c:tx>
            <c:strRef>
              <c:f>'DIŞ TİCARET4'!$A$6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'DIŞ TİCARET4'!$B$4:$E$4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TİCARET4'!$B$6:$E$6</c:f>
              <c:numCache>
                <c:formatCode>0.00</c:formatCode>
                <c:ptCount val="4"/>
                <c:pt idx="0">
                  <c:v>6.2948309999999958</c:v>
                </c:pt>
                <c:pt idx="1">
                  <c:v>262.6231319999996</c:v>
                </c:pt>
                <c:pt idx="2">
                  <c:v>311.87055300000003</c:v>
                </c:pt>
                <c:pt idx="3">
                  <c:v>4.2553000000000014E-2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3-4508-8BBF-CAA9195C3427}"/>
            </c:ext>
          </c:extLst>
        </c:ser>
        <c:ser>
          <c:idx val="2"/>
          <c:order val="2"/>
          <c:tx>
            <c:strRef>
              <c:f>'DIŞ TİCARET4'!$A$7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'DIŞ TİCARET4'!$B$4:$E$4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TİCARET4'!$B$7:$E$7</c:f>
              <c:numCache>
                <c:formatCode>0.00</c:formatCode>
                <c:ptCount val="4"/>
                <c:pt idx="0">
                  <c:v>8.541640000000001</c:v>
                </c:pt>
                <c:pt idx="1">
                  <c:v>235.19183200000001</c:v>
                </c:pt>
                <c:pt idx="2">
                  <c:v>309.84078700000032</c:v>
                </c:pt>
                <c:pt idx="3">
                  <c:v>0.32796600000000042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3-4508-8BBF-CAA9195C3427}"/>
            </c:ext>
          </c:extLst>
        </c:ser>
        <c:ser>
          <c:idx val="3"/>
          <c:order val="3"/>
          <c:tx>
            <c:strRef>
              <c:f>'DIŞ TİCARET4'!$A$8</c:f>
              <c:strCache>
                <c:ptCount val="1"/>
                <c:pt idx="0">
                  <c:v>2015_Ocak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'DIŞ TİCARET4'!$B$4:$E$4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TİCARET4'!$B$8:$E$8</c:f>
              <c:numCache>
                <c:formatCode>0.00</c:formatCode>
                <c:ptCount val="4"/>
                <c:pt idx="0">
                  <c:v>0.88875599999999999</c:v>
                </c:pt>
                <c:pt idx="1">
                  <c:v>15.336745000000002</c:v>
                </c:pt>
                <c:pt idx="2">
                  <c:v>19.255804999999999</c:v>
                </c:pt>
                <c:pt idx="3">
                  <c:v>4.1515999999999997E-2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D3-4508-8BBF-CAA9195C3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80160"/>
        <c:axId val="103181696"/>
      </c:barChart>
      <c:catAx>
        <c:axId val="103180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3181696"/>
        <c:crosses val="autoZero"/>
        <c:auto val="1"/>
        <c:lblAlgn val="ctr"/>
        <c:lblOffset val="100"/>
        <c:noMultiLvlLbl val="0"/>
      </c:catAx>
      <c:valAx>
        <c:axId val="103181696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31801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'DIŞ TİCARET5'!$B$5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TİCARET5'!$C$4:$F$4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TİCARET5'!$C$5:$F$5</c:f>
              <c:numCache>
                <c:formatCode>0.00</c:formatCode>
                <c:ptCount val="4"/>
                <c:pt idx="0">
                  <c:v>1.4285379999999999</c:v>
                </c:pt>
                <c:pt idx="1">
                  <c:v>47.393663000000004</c:v>
                </c:pt>
                <c:pt idx="2">
                  <c:v>96.872224000000003</c:v>
                </c:pt>
                <c:pt idx="3">
                  <c:v>1.7731999999999998E-2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3-4478-B465-DEE38A23F55E}"/>
            </c:ext>
          </c:extLst>
        </c:ser>
        <c:ser>
          <c:idx val="1"/>
          <c:order val="1"/>
          <c:tx>
            <c:strRef>
              <c:f>'DIŞ TİCARET5'!$B$6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TİCARET5'!$C$4:$F$4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TİCARET5'!$C$6:$F$6</c:f>
              <c:numCache>
                <c:formatCode>0.00</c:formatCode>
                <c:ptCount val="4"/>
                <c:pt idx="0">
                  <c:v>1.0145249999999988</c:v>
                </c:pt>
                <c:pt idx="1">
                  <c:v>25.044513999999989</c:v>
                </c:pt>
                <c:pt idx="2">
                  <c:v>81.43673099999998</c:v>
                </c:pt>
                <c:pt idx="3">
                  <c:v>0.77065000000000083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A3-4478-B465-DEE38A23F55E}"/>
            </c:ext>
          </c:extLst>
        </c:ser>
        <c:ser>
          <c:idx val="2"/>
          <c:order val="2"/>
          <c:tx>
            <c:strRef>
              <c:f>'DIŞ TİCARET5'!$B$7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TİCARET5'!$C$4:$F$4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TİCARET5'!$C$7:$F$7</c:f>
              <c:numCache>
                <c:formatCode>0.00</c:formatCode>
                <c:ptCount val="4"/>
                <c:pt idx="0">
                  <c:v>1.239836999999999</c:v>
                </c:pt>
                <c:pt idx="1">
                  <c:v>27.670788999999999</c:v>
                </c:pt>
                <c:pt idx="2">
                  <c:v>82.951671000000005</c:v>
                </c:pt>
                <c:pt idx="3">
                  <c:v>6.1732000000000044E-2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A3-4478-B465-DEE38A23F55E}"/>
            </c:ext>
          </c:extLst>
        </c:ser>
        <c:ser>
          <c:idx val="3"/>
          <c:order val="3"/>
          <c:tx>
            <c:strRef>
              <c:f>'DIŞ TİCARET5'!$B$8</c:f>
              <c:strCache>
                <c:ptCount val="1"/>
                <c:pt idx="0">
                  <c:v>2015_Ocak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'DIŞ TİCARET5'!$C$4:$F$4</c:f>
              <c:strCache>
                <c:ptCount val="4"/>
                <c:pt idx="0">
                  <c:v>BİNGÖL</c:v>
                </c:pt>
                <c:pt idx="1">
                  <c:v>ELAZIĞ</c:v>
                </c:pt>
                <c:pt idx="2">
                  <c:v>MALATYA</c:v>
                </c:pt>
                <c:pt idx="3">
                  <c:v>TUNCELİ</c:v>
                </c:pt>
              </c:strCache>
            </c:strRef>
          </c:cat>
          <c:val>
            <c:numRef>
              <c:f>'DIŞ TİCARET5'!$C$8:$F$8</c:f>
              <c:numCache>
                <c:formatCode>0.00</c:formatCode>
                <c:ptCount val="4"/>
                <c:pt idx="0">
                  <c:v>7.4505000000000002E-2</c:v>
                </c:pt>
                <c:pt idx="1">
                  <c:v>1.0815059999999999</c:v>
                </c:pt>
                <c:pt idx="2">
                  <c:v>5.5967180000000001</c:v>
                </c:pt>
                <c:pt idx="3">
                  <c:v>7.2763000000000078E-2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A3-4478-B465-DEE38A23F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29152"/>
        <c:axId val="103343232"/>
      </c:barChart>
      <c:catAx>
        <c:axId val="10332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3343232"/>
        <c:crosses val="autoZero"/>
        <c:auto val="1"/>
        <c:lblAlgn val="ctr"/>
        <c:lblOffset val="100"/>
        <c:noMultiLvlLbl val="0"/>
      </c:catAx>
      <c:valAx>
        <c:axId val="103343232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3329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tr-TR" sz="1800" dirty="0" smtClean="0"/>
              <a:t>YAPI KULLANIM İZİN BELGESİ-</a:t>
            </a:r>
          </a:p>
          <a:p>
            <a:pPr>
              <a:defRPr sz="1800"/>
            </a:pPr>
            <a:r>
              <a:rPr lang="tr-TR" sz="1800" dirty="0" smtClean="0"/>
              <a:t>YÜZÖLÇÜMÜ (m2</a:t>
            </a:r>
            <a:r>
              <a:rPr lang="tr-TR" sz="1800" dirty="0"/>
              <a:t>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YAPI!$C$1</c:f>
              <c:strCache>
                <c:ptCount val="1"/>
                <c:pt idx="0">
                  <c:v>Yapı kullanım izin belgesi-yüzölçüm(m2)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YAPI!$A$2:$B$17</c:f>
              <c:multiLvlStrCache>
                <c:ptCount val="16"/>
                <c:lvl>
                  <c:pt idx="0">
                    <c:v>Malatya</c:v>
                  </c:pt>
                  <c:pt idx="1">
                    <c:v>Elazığ</c:v>
                  </c:pt>
                  <c:pt idx="2">
                    <c:v>Bingöl</c:v>
                  </c:pt>
                  <c:pt idx="3">
                    <c:v>Tunceli</c:v>
                  </c:pt>
                  <c:pt idx="4">
                    <c:v>Malatya</c:v>
                  </c:pt>
                  <c:pt idx="5">
                    <c:v>Elazığ</c:v>
                  </c:pt>
                  <c:pt idx="6">
                    <c:v>Bingöl</c:v>
                  </c:pt>
                  <c:pt idx="7">
                    <c:v>Tunceli</c:v>
                  </c:pt>
                  <c:pt idx="8">
                    <c:v>Malatya</c:v>
                  </c:pt>
                  <c:pt idx="9">
                    <c:v>Elazığ</c:v>
                  </c:pt>
                  <c:pt idx="10">
                    <c:v>Bingöl</c:v>
                  </c:pt>
                  <c:pt idx="11">
                    <c:v>Tunceli</c:v>
                  </c:pt>
                  <c:pt idx="12">
                    <c:v>Malatya</c:v>
                  </c:pt>
                  <c:pt idx="13">
                    <c:v>Elazığ</c:v>
                  </c:pt>
                  <c:pt idx="14">
                    <c:v>Bingöl</c:v>
                  </c:pt>
                  <c:pt idx="15">
                    <c:v>Tunceli</c:v>
                  </c:pt>
                </c:lvl>
                <c:lvl>
                  <c:pt idx="0">
                    <c:v>2011</c:v>
                  </c:pt>
                  <c:pt idx="4">
                    <c:v>2012</c:v>
                  </c:pt>
                  <c:pt idx="8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YAPI!$C$2:$C$17</c:f>
              <c:numCache>
                <c:formatCode>#,##0</c:formatCode>
                <c:ptCount val="16"/>
                <c:pt idx="0">
                  <c:v>577605</c:v>
                </c:pt>
                <c:pt idx="1">
                  <c:v>1132183</c:v>
                </c:pt>
                <c:pt idx="2">
                  <c:v>83550</c:v>
                </c:pt>
                <c:pt idx="3">
                  <c:v>61002</c:v>
                </c:pt>
                <c:pt idx="4">
                  <c:v>912302</c:v>
                </c:pt>
                <c:pt idx="5">
                  <c:v>1372071</c:v>
                </c:pt>
                <c:pt idx="6">
                  <c:v>223268</c:v>
                </c:pt>
                <c:pt idx="7">
                  <c:v>141775</c:v>
                </c:pt>
                <c:pt idx="8">
                  <c:v>1227916</c:v>
                </c:pt>
                <c:pt idx="9">
                  <c:v>1099369</c:v>
                </c:pt>
                <c:pt idx="10">
                  <c:v>215258</c:v>
                </c:pt>
                <c:pt idx="11">
                  <c:v>339451</c:v>
                </c:pt>
                <c:pt idx="12">
                  <c:v>1811004</c:v>
                </c:pt>
                <c:pt idx="13">
                  <c:v>1140082</c:v>
                </c:pt>
                <c:pt idx="14">
                  <c:v>225320</c:v>
                </c:pt>
                <c:pt idx="15">
                  <c:v>303295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7-4A50-A910-497B4DE58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10528"/>
        <c:axId val="103112064"/>
      </c:barChart>
      <c:catAx>
        <c:axId val="103110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tr-TR"/>
          </a:p>
        </c:txPr>
        <c:crossAx val="103112064"/>
        <c:crosses val="autoZero"/>
        <c:auto val="1"/>
        <c:lblAlgn val="ctr"/>
        <c:lblOffset val="100"/>
        <c:noMultiLvlLbl val="0"/>
      </c:catAx>
      <c:valAx>
        <c:axId val="10311206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03110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YAPI</a:t>
            </a:r>
            <a:r>
              <a:rPr lang="tr-TR" baseline="0" dirty="0" smtClean="0"/>
              <a:t> KULLANIM</a:t>
            </a:r>
            <a:r>
              <a:rPr lang="tr-TR" dirty="0" smtClean="0"/>
              <a:t> İZİN</a:t>
            </a:r>
            <a:r>
              <a:rPr lang="tr-TR" baseline="0" dirty="0" smtClean="0"/>
              <a:t> BELGESİ</a:t>
            </a:r>
            <a:r>
              <a:rPr lang="tr-TR" dirty="0" smtClean="0"/>
              <a:t>  </a:t>
            </a:r>
          </a:p>
          <a:p>
            <a:pPr>
              <a:defRPr/>
            </a:pPr>
            <a:r>
              <a:rPr lang="tr-TR" dirty="0" smtClean="0"/>
              <a:t>DAİRE SAYISI</a:t>
            </a:r>
            <a:endParaRPr lang="tr-TR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YAPI!$C$19</c:f>
              <c:strCache>
                <c:ptCount val="1"/>
                <c:pt idx="0">
                  <c:v>Yapı kullanım izin belgesi daire sayısı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YAPI!$A$20:$B$35</c:f>
              <c:multiLvlStrCache>
                <c:ptCount val="16"/>
                <c:lvl>
                  <c:pt idx="0">
                    <c:v>Malatya</c:v>
                  </c:pt>
                  <c:pt idx="1">
                    <c:v>Elazığ</c:v>
                  </c:pt>
                  <c:pt idx="2">
                    <c:v>Bingöl</c:v>
                  </c:pt>
                  <c:pt idx="3">
                    <c:v>Tunceli</c:v>
                  </c:pt>
                  <c:pt idx="4">
                    <c:v>Malatya</c:v>
                  </c:pt>
                  <c:pt idx="5">
                    <c:v>Elazığ</c:v>
                  </c:pt>
                  <c:pt idx="6">
                    <c:v>Bingöl</c:v>
                  </c:pt>
                  <c:pt idx="7">
                    <c:v>Tunceli</c:v>
                  </c:pt>
                  <c:pt idx="8">
                    <c:v>Malatya</c:v>
                  </c:pt>
                  <c:pt idx="9">
                    <c:v>Elazığ</c:v>
                  </c:pt>
                  <c:pt idx="10">
                    <c:v>Bingöl</c:v>
                  </c:pt>
                  <c:pt idx="11">
                    <c:v>Tunceli</c:v>
                  </c:pt>
                  <c:pt idx="12">
                    <c:v>Malatya</c:v>
                  </c:pt>
                  <c:pt idx="13">
                    <c:v>Elazığ</c:v>
                  </c:pt>
                  <c:pt idx="14">
                    <c:v>Bingöl</c:v>
                  </c:pt>
                  <c:pt idx="15">
                    <c:v>Tunceli</c:v>
                  </c:pt>
                </c:lvl>
                <c:lvl>
                  <c:pt idx="0">
                    <c:v>2011</c:v>
                  </c:pt>
                  <c:pt idx="4">
                    <c:v>2012</c:v>
                  </c:pt>
                  <c:pt idx="8">
                    <c:v>2013</c:v>
                  </c:pt>
                  <c:pt idx="12">
                    <c:v>2014</c:v>
                  </c:pt>
                </c:lvl>
              </c:multiLvlStrCache>
            </c:multiLvlStrRef>
          </c:cat>
          <c:val>
            <c:numRef>
              <c:f>YAPI!$C$20:$C$35</c:f>
              <c:numCache>
                <c:formatCode>#,##0</c:formatCode>
                <c:ptCount val="16"/>
                <c:pt idx="0">
                  <c:v>3350</c:v>
                </c:pt>
                <c:pt idx="1">
                  <c:v>5816</c:v>
                </c:pt>
                <c:pt idx="2">
                  <c:v>342</c:v>
                </c:pt>
                <c:pt idx="3">
                  <c:v>291</c:v>
                </c:pt>
                <c:pt idx="4">
                  <c:v>4505</c:v>
                </c:pt>
                <c:pt idx="5">
                  <c:v>7624</c:v>
                </c:pt>
                <c:pt idx="6">
                  <c:v>1238</c:v>
                </c:pt>
                <c:pt idx="7">
                  <c:v>776</c:v>
                </c:pt>
                <c:pt idx="8">
                  <c:v>5327</c:v>
                </c:pt>
                <c:pt idx="9">
                  <c:v>5923</c:v>
                </c:pt>
                <c:pt idx="10">
                  <c:v>976</c:v>
                </c:pt>
                <c:pt idx="11">
                  <c:v>1871</c:v>
                </c:pt>
                <c:pt idx="12">
                  <c:v>8562</c:v>
                </c:pt>
                <c:pt idx="13">
                  <c:v>6091</c:v>
                </c:pt>
                <c:pt idx="14">
                  <c:v>1237</c:v>
                </c:pt>
                <c:pt idx="15">
                  <c:v>1442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18-43FC-AB36-A0A5272C6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97408"/>
        <c:axId val="103298944"/>
      </c:barChart>
      <c:catAx>
        <c:axId val="10329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tr-TR"/>
          </a:p>
        </c:txPr>
        <c:crossAx val="103298944"/>
        <c:crosses val="autoZero"/>
        <c:auto val="1"/>
        <c:lblAlgn val="ctr"/>
        <c:lblOffset val="100"/>
        <c:noMultiLvlLbl val="0"/>
      </c:catAx>
      <c:valAx>
        <c:axId val="10329894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03297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'KONUT SATIŞ'!$N$9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'KONUT SATIŞ'!$A$10:$A$13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'KONUT SATIŞ'!$N$10:$N$13</c:f>
              <c:numCache>
                <c:formatCode>#\ ##0</c:formatCode>
                <c:ptCount val="4"/>
                <c:pt idx="0">
                  <c:v>428</c:v>
                </c:pt>
                <c:pt idx="1">
                  <c:v>8851</c:v>
                </c:pt>
                <c:pt idx="2">
                  <c:v>11237</c:v>
                </c:pt>
                <c:pt idx="3">
                  <c:v>1502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B7-4F33-AD88-3CB30C3617BB}"/>
            </c:ext>
          </c:extLst>
        </c:ser>
        <c:ser>
          <c:idx val="1"/>
          <c:order val="1"/>
          <c:tx>
            <c:strRef>
              <c:f>'KONUT SATIŞ'!$Q$9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'KONUT SATIŞ'!$A$10:$A$13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'KONUT SATIŞ'!$Q$10:$Q$13</c:f>
              <c:numCache>
                <c:formatCode>#\ ##0</c:formatCode>
                <c:ptCount val="4"/>
                <c:pt idx="0">
                  <c:v>563</c:v>
                </c:pt>
                <c:pt idx="1">
                  <c:v>9321</c:v>
                </c:pt>
                <c:pt idx="2">
                  <c:v>11022</c:v>
                </c:pt>
                <c:pt idx="3">
                  <c:v>1159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B7-4F33-AD88-3CB30C361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66144"/>
        <c:axId val="104567936"/>
      </c:barChart>
      <c:catAx>
        <c:axId val="10456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567936"/>
        <c:crosses val="autoZero"/>
        <c:auto val="1"/>
        <c:lblAlgn val="ctr"/>
        <c:lblOffset val="100"/>
        <c:noMultiLvlLbl val="0"/>
      </c:catAx>
      <c:valAx>
        <c:axId val="104567936"/>
        <c:scaling>
          <c:orientation val="minMax"/>
        </c:scaling>
        <c:delete val="0"/>
        <c:axPos val="l"/>
        <c:numFmt formatCode="#\ 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56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ULAŞTIRMA1!$A$4</c:f>
              <c:strCache>
                <c:ptCount val="1"/>
                <c:pt idx="0">
                  <c:v>Türkiye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ULAŞTIRMA1!$B$3:$D$3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ULAŞTIRMA1!$B$4:$D$4</c:f>
              <c:numCache>
                <c:formatCode>0.0</c:formatCode>
                <c:ptCount val="3"/>
                <c:pt idx="0">
                  <c:v>13.765395</c:v>
                </c:pt>
                <c:pt idx="1">
                  <c:v>16.089527999999984</c:v>
                </c:pt>
                <c:pt idx="2">
                  <c:v>18.828721000000002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1-42F2-AA58-1ECC17063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94592"/>
        <c:axId val="104496128"/>
      </c:barChart>
      <c:catAx>
        <c:axId val="10449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4496128"/>
        <c:crosses val="autoZero"/>
        <c:auto val="1"/>
        <c:lblAlgn val="ctr"/>
        <c:lblOffset val="100"/>
        <c:noMultiLvlLbl val="0"/>
      </c:catAx>
      <c:valAx>
        <c:axId val="10449612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494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ULAŞTIRMA2!$A$4</c:f>
              <c:strCache>
                <c:ptCount val="1"/>
                <c:pt idx="0">
                  <c:v>Malatya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ULAŞTIRMA2!$B$3:$D$3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ULAŞTIRMA2!$B$4:$D$4</c:f>
              <c:numCache>
                <c:formatCode>#\ ###\ ##0</c:formatCode>
                <c:ptCount val="3"/>
                <c:pt idx="0">
                  <c:v>92.826999999999998</c:v>
                </c:pt>
                <c:pt idx="1">
                  <c:v>113.874</c:v>
                </c:pt>
                <c:pt idx="2">
                  <c:v>135.93100000000001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4-4DA7-8ABC-98F791878292}"/>
            </c:ext>
          </c:extLst>
        </c:ser>
        <c:ser>
          <c:idx val="0"/>
          <c:order val="1"/>
          <c:tx>
            <c:strRef>
              <c:f>ULAŞTIRMA2!$A$5</c:f>
              <c:strCache>
                <c:ptCount val="1"/>
                <c:pt idx="0">
                  <c:v>Elazığ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ULAŞTIRMA2!$B$3:$D$3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ULAŞTIRMA2!$B$5:$D$5</c:f>
              <c:numCache>
                <c:formatCode>#\ ###\ ##0</c:formatCode>
                <c:ptCount val="3"/>
                <c:pt idx="0">
                  <c:v>65.099000000000004</c:v>
                </c:pt>
                <c:pt idx="1">
                  <c:v>80.992999999999995</c:v>
                </c:pt>
                <c:pt idx="2">
                  <c:v>97.974999999999994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4-4DA7-8ABC-98F791878292}"/>
            </c:ext>
          </c:extLst>
        </c:ser>
        <c:ser>
          <c:idx val="2"/>
          <c:order val="2"/>
          <c:tx>
            <c:strRef>
              <c:f>ULAŞTIRMA2!$A$6</c:f>
              <c:strCache>
                <c:ptCount val="1"/>
                <c:pt idx="0">
                  <c:v>Bingöl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ULAŞTIRMA2!$B$3:$D$3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ULAŞTIRMA2!$B$6:$D$6</c:f>
              <c:numCache>
                <c:formatCode>#\ ###\ ##0</c:formatCode>
                <c:ptCount val="3"/>
                <c:pt idx="0">
                  <c:v>9.0439999999999987</c:v>
                </c:pt>
                <c:pt idx="1">
                  <c:v>11.932</c:v>
                </c:pt>
                <c:pt idx="2">
                  <c:v>14.036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4-4DA7-8ABC-98F791878292}"/>
            </c:ext>
          </c:extLst>
        </c:ser>
        <c:ser>
          <c:idx val="3"/>
          <c:order val="3"/>
          <c:tx>
            <c:strRef>
              <c:f>ULAŞTIRMA2!$A$7</c:f>
              <c:strCache>
                <c:ptCount val="1"/>
                <c:pt idx="0">
                  <c:v>Tunceli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ULAŞTIRMA2!$B$3:$D$3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>
                  <c:v>2014</c:v>
                </c:pt>
              </c:numCache>
            </c:numRef>
          </c:cat>
          <c:val>
            <c:numRef>
              <c:f>ULAŞTIRMA2!$B$7:$D$7</c:f>
              <c:numCache>
                <c:formatCode>#\ ###\ ##0</c:formatCode>
                <c:ptCount val="3"/>
                <c:pt idx="0">
                  <c:v>4.1719999999999997</c:v>
                </c:pt>
                <c:pt idx="1">
                  <c:v>5.8529999999999971</c:v>
                </c:pt>
                <c:pt idx="2">
                  <c:v>7.3559999999999972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4-4DA7-8ABC-98F791878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26816"/>
        <c:axId val="103350656"/>
      </c:barChart>
      <c:catAx>
        <c:axId val="10462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3350656"/>
        <c:crosses val="autoZero"/>
        <c:auto val="1"/>
        <c:lblAlgn val="ctr"/>
        <c:lblOffset val="100"/>
        <c:noMultiLvlLbl val="0"/>
      </c:catAx>
      <c:valAx>
        <c:axId val="103350656"/>
        <c:scaling>
          <c:orientation val="minMax"/>
        </c:scaling>
        <c:delete val="0"/>
        <c:axPos val="l"/>
        <c:numFmt formatCode="#\ ###\ 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6268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ULAŞTIRMA3!$C$4</c:f>
              <c:strCache>
                <c:ptCount val="1"/>
                <c:pt idx="0">
                  <c:v> Kaza sayısı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ULAŞTIRMA3!$B$5:$B$8</c:f>
              <c:strCache>
                <c:ptCount val="4"/>
                <c:pt idx="0">
                  <c:v>Malatya</c:v>
                </c:pt>
                <c:pt idx="1">
                  <c:v>Elazığ</c:v>
                </c:pt>
                <c:pt idx="2">
                  <c:v>Bingöl</c:v>
                </c:pt>
                <c:pt idx="3">
                  <c:v>Tunceli</c:v>
                </c:pt>
              </c:strCache>
            </c:strRef>
          </c:cat>
          <c:val>
            <c:numRef>
              <c:f>ULAŞTIRMA3!$C$5:$C$8</c:f>
              <c:numCache>
                <c:formatCode>General</c:formatCode>
                <c:ptCount val="4"/>
                <c:pt idx="0">
                  <c:v>1415</c:v>
                </c:pt>
                <c:pt idx="1">
                  <c:v>1279</c:v>
                </c:pt>
                <c:pt idx="2">
                  <c:v>423</c:v>
                </c:pt>
                <c:pt idx="3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27-44FB-A1F9-2A03231A6EBB}"/>
            </c:ext>
          </c:extLst>
        </c:ser>
        <c:ser>
          <c:idx val="1"/>
          <c:order val="1"/>
          <c:tx>
            <c:strRef>
              <c:f>ULAŞTIRMA3!$D$4</c:f>
              <c:strCache>
                <c:ptCount val="1"/>
                <c:pt idx="0">
                  <c:v> Yaralı sayısı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ULAŞTIRMA3!$B$5:$B$8</c:f>
              <c:strCache>
                <c:ptCount val="4"/>
                <c:pt idx="0">
                  <c:v>Malatya</c:v>
                </c:pt>
                <c:pt idx="1">
                  <c:v>Elazığ</c:v>
                </c:pt>
                <c:pt idx="2">
                  <c:v>Bingöl</c:v>
                </c:pt>
                <c:pt idx="3">
                  <c:v>Tunceli</c:v>
                </c:pt>
              </c:strCache>
            </c:strRef>
          </c:cat>
          <c:val>
            <c:numRef>
              <c:f>ULAŞTIRMA3!$D$5:$D$8</c:f>
              <c:numCache>
                <c:formatCode>General</c:formatCode>
                <c:ptCount val="4"/>
                <c:pt idx="0">
                  <c:v>2745</c:v>
                </c:pt>
                <c:pt idx="1">
                  <c:v>2250</c:v>
                </c:pt>
                <c:pt idx="2">
                  <c:v>905</c:v>
                </c:pt>
                <c:pt idx="3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27-44FB-A1F9-2A03231A6EBB}"/>
            </c:ext>
          </c:extLst>
        </c:ser>
        <c:ser>
          <c:idx val="2"/>
          <c:order val="2"/>
          <c:tx>
            <c:strRef>
              <c:f>ULAŞTIRMA3!$E$4</c:f>
              <c:strCache>
                <c:ptCount val="1"/>
                <c:pt idx="0">
                  <c:v> Ölü sayısı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ULAŞTIRMA3!$B$5:$B$8</c:f>
              <c:strCache>
                <c:ptCount val="4"/>
                <c:pt idx="0">
                  <c:v>Malatya</c:v>
                </c:pt>
                <c:pt idx="1">
                  <c:v>Elazığ</c:v>
                </c:pt>
                <c:pt idx="2">
                  <c:v>Bingöl</c:v>
                </c:pt>
                <c:pt idx="3">
                  <c:v>Tunceli</c:v>
                </c:pt>
              </c:strCache>
            </c:strRef>
          </c:cat>
          <c:val>
            <c:numRef>
              <c:f>ULAŞTIRMA3!$E$5:$E$8</c:f>
              <c:numCache>
                <c:formatCode>General</c:formatCode>
                <c:ptCount val="4"/>
                <c:pt idx="0">
                  <c:v>46</c:v>
                </c:pt>
                <c:pt idx="1">
                  <c:v>30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27-44FB-A1F9-2A03231A6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99232"/>
        <c:axId val="104817408"/>
      </c:barChart>
      <c:catAx>
        <c:axId val="10479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817408"/>
        <c:crosses val="autoZero"/>
        <c:auto val="1"/>
        <c:lblAlgn val="ctr"/>
        <c:lblOffset val="100"/>
        <c:noMultiLvlLbl val="0"/>
      </c:catAx>
      <c:valAx>
        <c:axId val="104817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799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ENERJİ!$A$3:$A$7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ENERJİ!$B$3:$B$7</c:f>
              <c:numCache>
                <c:formatCode>General</c:formatCode>
                <c:ptCount val="5"/>
                <c:pt idx="0">
                  <c:v>2583</c:v>
                </c:pt>
                <c:pt idx="1">
                  <c:v>1767</c:v>
                </c:pt>
                <c:pt idx="2">
                  <c:v>2507</c:v>
                </c:pt>
                <c:pt idx="3">
                  <c:v>732</c:v>
                </c:pt>
                <c:pt idx="4">
                  <c:v>1174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2-4FAA-8DB7-2D36D1D56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32544"/>
        <c:axId val="104734080"/>
      </c:barChart>
      <c:catAx>
        <c:axId val="104732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734080"/>
        <c:crosses val="autoZero"/>
        <c:auto val="1"/>
        <c:lblAlgn val="ctr"/>
        <c:lblOffset val="100"/>
        <c:noMultiLvlLbl val="0"/>
      </c:catAx>
      <c:valAx>
        <c:axId val="10473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732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NÜFUS4!$A$3:$A$7</c:f>
              <c:strCache>
                <c:ptCount val="5"/>
                <c:pt idx="0">
                  <c:v>Türkiye</c:v>
                </c:pt>
                <c:pt idx="1">
                  <c:v>Bingöl</c:v>
                </c:pt>
                <c:pt idx="2">
                  <c:v>Elazığ</c:v>
                </c:pt>
                <c:pt idx="3">
                  <c:v>Malatya</c:v>
                </c:pt>
                <c:pt idx="4">
                  <c:v>Tunceli</c:v>
                </c:pt>
              </c:strCache>
            </c:strRef>
          </c:cat>
          <c:val>
            <c:numRef>
              <c:f>NÜFUS4!$B$3:$B$7</c:f>
              <c:numCache>
                <c:formatCode>0.0</c:formatCode>
                <c:ptCount val="5"/>
                <c:pt idx="0">
                  <c:v>3.5733878903754377</c:v>
                </c:pt>
                <c:pt idx="1">
                  <c:v>4.3781931250107462</c:v>
                </c:pt>
                <c:pt idx="2">
                  <c:v>3.7385855451755452</c:v>
                </c:pt>
                <c:pt idx="3">
                  <c:v>3.8006984854321639</c:v>
                </c:pt>
                <c:pt idx="4">
                  <c:v>2.9477905268590994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7-4140-84B1-D3328B38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23072"/>
        <c:axId val="92724608"/>
      </c:barChart>
      <c:catAx>
        <c:axId val="9272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2724608"/>
        <c:crosses val="autoZero"/>
        <c:auto val="1"/>
        <c:lblAlgn val="ctr"/>
        <c:lblOffset val="100"/>
        <c:noMultiLvlLbl val="0"/>
      </c:catAx>
      <c:valAx>
        <c:axId val="9272460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27230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TARIM!$B$11</c:f>
              <c:strCache>
                <c:ptCount val="1"/>
                <c:pt idx="0">
                  <c:v>Toplam Tarım Alanı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TARIM!$A$12:$A$15</c:f>
              <c:strCache>
                <c:ptCount val="4"/>
                <c:pt idx="0">
                  <c:v>Malatya  </c:v>
                </c:pt>
                <c:pt idx="1">
                  <c:v>Elazığ  </c:v>
                </c:pt>
                <c:pt idx="2">
                  <c:v>Bingöl  </c:v>
                </c:pt>
                <c:pt idx="3">
                  <c:v>Tunceli  </c:v>
                </c:pt>
              </c:strCache>
            </c:strRef>
          </c:cat>
          <c:val>
            <c:numRef>
              <c:f>TARIM!$B$12:$B$15</c:f>
              <c:numCache>
                <c:formatCode>0</c:formatCode>
                <c:ptCount val="4"/>
                <c:pt idx="0">
                  <c:v>2851.1664799999962</c:v>
                </c:pt>
                <c:pt idx="1">
                  <c:v>1563.3342599999999</c:v>
                </c:pt>
                <c:pt idx="2">
                  <c:v>359.65800000000002</c:v>
                </c:pt>
                <c:pt idx="3">
                  <c:v>617.88099999999997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D1-40A9-842D-1B7EB03C02E4}"/>
            </c:ext>
          </c:extLst>
        </c:ser>
        <c:ser>
          <c:idx val="1"/>
          <c:order val="1"/>
          <c:tx>
            <c:strRef>
              <c:f>TARIM!$C$11</c:f>
              <c:strCache>
                <c:ptCount val="1"/>
                <c:pt idx="0">
                  <c:v>Ekilen Alan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TARIM!$A$12:$A$15</c:f>
              <c:strCache>
                <c:ptCount val="4"/>
                <c:pt idx="0">
                  <c:v>Malatya  </c:v>
                </c:pt>
                <c:pt idx="1">
                  <c:v>Elazığ  </c:v>
                </c:pt>
                <c:pt idx="2">
                  <c:v>Bingöl  </c:v>
                </c:pt>
                <c:pt idx="3">
                  <c:v>Tunceli  </c:v>
                </c:pt>
              </c:strCache>
            </c:strRef>
          </c:cat>
          <c:val>
            <c:numRef>
              <c:f>TARIM!$C$12:$C$15</c:f>
              <c:numCache>
                <c:formatCode>0</c:formatCode>
                <c:ptCount val="4"/>
                <c:pt idx="0">
                  <c:v>2021.7524799999999</c:v>
                </c:pt>
                <c:pt idx="1">
                  <c:v>1363.37726</c:v>
                </c:pt>
                <c:pt idx="2">
                  <c:v>278.93599999999924</c:v>
                </c:pt>
                <c:pt idx="3">
                  <c:v>344.334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D1-40A9-842D-1B7EB03C0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16096"/>
        <c:axId val="104917632"/>
      </c:barChart>
      <c:catAx>
        <c:axId val="10491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917632"/>
        <c:crosses val="autoZero"/>
        <c:auto val="1"/>
        <c:lblAlgn val="ctr"/>
        <c:lblOffset val="100"/>
        <c:noMultiLvlLbl val="0"/>
      </c:catAx>
      <c:valAx>
        <c:axId val="10491763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4916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HAYVANCILIK!$B$3</c:f>
              <c:strCache>
                <c:ptCount val="1"/>
                <c:pt idx="0">
                  <c:v>Büyükbaş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HAYVANCILIK!$A$4:$A$7</c:f>
              <c:strCache>
                <c:ptCount val="4"/>
                <c:pt idx="0">
                  <c:v>Malatya</c:v>
                </c:pt>
                <c:pt idx="1">
                  <c:v>Elazığ</c:v>
                </c:pt>
                <c:pt idx="2">
                  <c:v>Bingöl</c:v>
                </c:pt>
                <c:pt idx="3">
                  <c:v>Tunceli</c:v>
                </c:pt>
              </c:strCache>
            </c:strRef>
          </c:cat>
          <c:val>
            <c:numRef>
              <c:f>HAYVANCILIK!$B$4:$B$7</c:f>
              <c:numCache>
                <c:formatCode>0</c:formatCode>
                <c:ptCount val="4"/>
                <c:pt idx="0">
                  <c:v>134.535</c:v>
                </c:pt>
                <c:pt idx="1">
                  <c:v>146.25</c:v>
                </c:pt>
                <c:pt idx="2">
                  <c:v>143.78399999999999</c:v>
                </c:pt>
                <c:pt idx="3">
                  <c:v>26.169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1-412F-BE7C-8FBDFB05ED45}"/>
            </c:ext>
          </c:extLst>
        </c:ser>
        <c:ser>
          <c:idx val="1"/>
          <c:order val="1"/>
          <c:tx>
            <c:strRef>
              <c:f>HAYVANCILIK!$C$3</c:f>
              <c:strCache>
                <c:ptCount val="1"/>
                <c:pt idx="0">
                  <c:v>Küçükbaş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HAYVANCILIK!$A$4:$A$7</c:f>
              <c:strCache>
                <c:ptCount val="4"/>
                <c:pt idx="0">
                  <c:v>Malatya</c:v>
                </c:pt>
                <c:pt idx="1">
                  <c:v>Elazığ</c:v>
                </c:pt>
                <c:pt idx="2">
                  <c:v>Bingöl</c:v>
                </c:pt>
                <c:pt idx="3">
                  <c:v>Tunceli</c:v>
                </c:pt>
              </c:strCache>
            </c:strRef>
          </c:cat>
          <c:val>
            <c:numRef>
              <c:f>HAYVANCILIK!$C$4:$C$7</c:f>
              <c:numCache>
                <c:formatCode>0</c:formatCode>
                <c:ptCount val="4"/>
                <c:pt idx="0">
                  <c:v>295.58</c:v>
                </c:pt>
                <c:pt idx="1">
                  <c:v>461.68599999999969</c:v>
                </c:pt>
                <c:pt idx="2">
                  <c:v>485.59899999999948</c:v>
                </c:pt>
                <c:pt idx="3">
                  <c:v>432.98999999999955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81-412F-BE7C-8FBDFB05E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042304"/>
        <c:axId val="105043840"/>
      </c:barChart>
      <c:catAx>
        <c:axId val="10504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5043840"/>
        <c:crosses val="autoZero"/>
        <c:auto val="1"/>
        <c:lblAlgn val="ctr"/>
        <c:lblOffset val="100"/>
        <c:noMultiLvlLbl val="0"/>
      </c:catAx>
      <c:valAx>
        <c:axId val="10504384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5042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ÇEVRE!$B$3:$F$3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ÇEVRE!$B$4:$F$4</c:f>
              <c:numCache>
                <c:formatCode>General</c:formatCode>
                <c:ptCount val="5"/>
                <c:pt idx="0">
                  <c:v>216</c:v>
                </c:pt>
                <c:pt idx="1">
                  <c:v>212</c:v>
                </c:pt>
                <c:pt idx="2">
                  <c:v>208</c:v>
                </c:pt>
                <c:pt idx="3">
                  <c:v>228</c:v>
                </c:pt>
                <c:pt idx="4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7-4D0C-9DD0-3A2CF01DD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094144"/>
        <c:axId val="105210624"/>
      </c:barChart>
      <c:catAx>
        <c:axId val="10509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5210624"/>
        <c:crosses val="autoZero"/>
        <c:auto val="1"/>
        <c:lblAlgn val="ctr"/>
        <c:lblOffset val="100"/>
        <c:noMultiLvlLbl val="0"/>
      </c:catAx>
      <c:valAx>
        <c:axId val="105210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50941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TURİZM1!$B$3</c:f>
              <c:strCache>
                <c:ptCount val="1"/>
                <c:pt idx="0">
                  <c:v>Turizm Geliri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TURİZM1!$A$4:$A$6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 formatCode="0">
                  <c:v>2014</c:v>
                </c:pt>
              </c:numCache>
            </c:numRef>
          </c:cat>
          <c:val>
            <c:numRef>
              <c:f>TURİZM1!$B$4:$B$6</c:f>
              <c:numCache>
                <c:formatCode>0.0</c:formatCode>
                <c:ptCount val="3"/>
                <c:pt idx="0">
                  <c:v>25.41506674965563</c:v>
                </c:pt>
                <c:pt idx="1">
                  <c:v>28.11569156244045</c:v>
                </c:pt>
                <c:pt idx="2">
                  <c:v>34.305903846332455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2-45F9-8FF5-2EC220967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55680"/>
        <c:axId val="105257216"/>
      </c:barChart>
      <c:catAx>
        <c:axId val="10525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105257216"/>
        <c:crosses val="autoZero"/>
        <c:auto val="1"/>
        <c:lblAlgn val="ctr"/>
        <c:lblOffset val="100"/>
        <c:noMultiLvlLbl val="0"/>
      </c:catAx>
      <c:valAx>
        <c:axId val="10525721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5255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TURİZM2!$B$3</c:f>
              <c:strCache>
                <c:ptCount val="1"/>
                <c:pt idx="0">
                  <c:v>Kişi Başı Ortalama Harcama ($)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TURİZM2!$A$4:$A$6</c:f>
              <c:numCache>
                <c:formatCode>General</c:formatCode>
                <c:ptCount val="3"/>
                <c:pt idx="0">
                  <c:v>2008</c:v>
                </c:pt>
                <c:pt idx="1">
                  <c:v>2011</c:v>
                </c:pt>
                <c:pt idx="2" formatCode="0">
                  <c:v>2014</c:v>
                </c:pt>
              </c:numCache>
            </c:numRef>
          </c:cat>
          <c:val>
            <c:numRef>
              <c:f>TURİZM2!$B$4:$B$6</c:f>
              <c:numCache>
                <c:formatCode>0</c:formatCode>
                <c:ptCount val="3"/>
                <c:pt idx="0">
                  <c:v>820.37069127138113</c:v>
                </c:pt>
                <c:pt idx="1">
                  <c:v>777.72223855741584</c:v>
                </c:pt>
                <c:pt idx="2">
                  <c:v>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C-4BC0-88CB-CCA9D160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94080"/>
        <c:axId val="110579712"/>
      </c:barChart>
      <c:catAx>
        <c:axId val="10529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10579712"/>
        <c:crosses val="autoZero"/>
        <c:auto val="1"/>
        <c:lblAlgn val="ctr"/>
        <c:lblOffset val="100"/>
        <c:noMultiLvlLbl val="0"/>
      </c:catAx>
      <c:valAx>
        <c:axId val="110579712"/>
        <c:scaling>
          <c:orientation val="minMax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05294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NÜFUS5!$B$3</c:f>
              <c:strCache>
                <c:ptCount val="1"/>
                <c:pt idx="0">
                  <c:v>Aldığı göç
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NÜFUS5!$A$4:$A$7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NÜFUS5!$B$4:$B$7</c:f>
              <c:numCache>
                <c:formatCode>0.0</c:formatCode>
                <c:ptCount val="4"/>
                <c:pt idx="0">
                  <c:v>10.968</c:v>
                </c:pt>
                <c:pt idx="1">
                  <c:v>21.433</c:v>
                </c:pt>
                <c:pt idx="2">
                  <c:v>25.876000000000001</c:v>
                </c:pt>
                <c:pt idx="3">
                  <c:v>8.4580000000000002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7-4710-94A3-A390679E48C4}"/>
            </c:ext>
          </c:extLst>
        </c:ser>
        <c:ser>
          <c:idx val="1"/>
          <c:order val="1"/>
          <c:tx>
            <c:strRef>
              <c:f>NÜFUS5!$C$3</c:f>
              <c:strCache>
                <c:ptCount val="1"/>
                <c:pt idx="0">
                  <c:v>Verdiği göç
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NÜFUS5!$A$4:$A$7</c:f>
              <c:strCache>
                <c:ptCount val="4"/>
                <c:pt idx="0">
                  <c:v>Bingöl</c:v>
                </c:pt>
                <c:pt idx="1">
                  <c:v>Elazığ</c:v>
                </c:pt>
                <c:pt idx="2">
                  <c:v>Malatya</c:v>
                </c:pt>
                <c:pt idx="3">
                  <c:v>Tunceli</c:v>
                </c:pt>
              </c:strCache>
            </c:strRef>
          </c:cat>
          <c:val>
            <c:numRef>
              <c:f>NÜFUS5!$C$4:$C$7</c:f>
              <c:numCache>
                <c:formatCode>0.0</c:formatCode>
                <c:ptCount val="4"/>
                <c:pt idx="0">
                  <c:v>10.94</c:v>
                </c:pt>
                <c:pt idx="1">
                  <c:v>21.303000000000001</c:v>
                </c:pt>
                <c:pt idx="2">
                  <c:v>33.194000000000003</c:v>
                </c:pt>
                <c:pt idx="3">
                  <c:v>5.6119999999999965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F7-4710-94A3-A390679E4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20000"/>
        <c:axId val="93121536"/>
      </c:barChart>
      <c:catAx>
        <c:axId val="9312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3121536"/>
        <c:crosses val="autoZero"/>
        <c:auto val="1"/>
        <c:lblAlgn val="ctr"/>
        <c:lblOffset val="100"/>
        <c:noMultiLvlLbl val="0"/>
      </c:catAx>
      <c:valAx>
        <c:axId val="9312153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120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NÜFUS6!$B$3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NÜFUS6!$A$4:$A$8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NÜFUS6!$B$4:$B$8</c:f>
              <c:numCache>
                <c:formatCode>0.0</c:formatCode>
                <c:ptCount val="5"/>
                <c:pt idx="0">
                  <c:v>93.960000000000022</c:v>
                </c:pt>
                <c:pt idx="1">
                  <c:v>91.29</c:v>
                </c:pt>
                <c:pt idx="2">
                  <c:v>90.85</c:v>
                </c:pt>
                <c:pt idx="3">
                  <c:v>87.48</c:v>
                </c:pt>
                <c:pt idx="4">
                  <c:v>88.55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7-4F3F-B6D4-294AE79E3D8A}"/>
            </c:ext>
          </c:extLst>
        </c:ser>
        <c:ser>
          <c:idx val="1"/>
          <c:order val="1"/>
          <c:tx>
            <c:strRef>
              <c:f>NÜFUS6!$C$3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NÜFUS6!$A$4:$A$8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NÜFUS6!$C$4:$C$8</c:f>
              <c:numCache>
                <c:formatCode>0.0</c:formatCode>
                <c:ptCount val="5"/>
                <c:pt idx="0">
                  <c:v>96.04</c:v>
                </c:pt>
                <c:pt idx="1">
                  <c:v>93.03</c:v>
                </c:pt>
                <c:pt idx="2">
                  <c:v>94.95</c:v>
                </c:pt>
                <c:pt idx="3">
                  <c:v>90.98</c:v>
                </c:pt>
                <c:pt idx="4">
                  <c:v>92.38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7-4F3F-B6D4-294AE79E3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410048"/>
        <c:axId val="93411584"/>
      </c:barChart>
      <c:catAx>
        <c:axId val="93410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3411584"/>
        <c:crosses val="autoZero"/>
        <c:auto val="1"/>
        <c:lblAlgn val="ctr"/>
        <c:lblOffset val="100"/>
        <c:noMultiLvlLbl val="0"/>
      </c:catAx>
      <c:valAx>
        <c:axId val="93411584"/>
        <c:scaling>
          <c:orientation val="minMax"/>
          <c:max val="1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410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EGİTİM1!$B$4</c:f>
              <c:strCache>
                <c:ptCount val="1"/>
                <c:pt idx="0">
                  <c:v>İlkokul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EGİTİM1!$A$5:$A$9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EGİTİM1!$B$5:$B$9</c:f>
              <c:numCache>
                <c:formatCode>0.0</c:formatCode>
                <c:ptCount val="5"/>
                <c:pt idx="0">
                  <c:v>99.568714709599178</c:v>
                </c:pt>
                <c:pt idx="1">
                  <c:v>99.948322467800921</c:v>
                </c:pt>
                <c:pt idx="2">
                  <c:v>98.987439827366785</c:v>
                </c:pt>
                <c:pt idx="3">
                  <c:v>98.881442790972713</c:v>
                </c:pt>
                <c:pt idx="4">
                  <c:v>97.844690966719497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7-4E6C-BBF4-7C21F74D8E75}"/>
            </c:ext>
          </c:extLst>
        </c:ser>
        <c:ser>
          <c:idx val="1"/>
          <c:order val="1"/>
          <c:tx>
            <c:strRef>
              <c:f>EGİTİM1!$C$4</c:f>
              <c:strCache>
                <c:ptCount val="1"/>
                <c:pt idx="0">
                  <c:v>Ortaokul</c:v>
                </c:pt>
              </c:strCache>
            </c:strRef>
          </c:tx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EGİTİM1!$A$5:$A$9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EGİTİM1!$C$5:$C$9</c:f>
              <c:numCache>
                <c:formatCode>0.0</c:formatCode>
                <c:ptCount val="5"/>
                <c:pt idx="0">
                  <c:v>94.519486895530449</c:v>
                </c:pt>
                <c:pt idx="1">
                  <c:v>96.261646187380663</c:v>
                </c:pt>
                <c:pt idx="2">
                  <c:v>94.728891715693294</c:v>
                </c:pt>
                <c:pt idx="3">
                  <c:v>91.904929400533277</c:v>
                </c:pt>
                <c:pt idx="4">
                  <c:v>93.566229985444721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A7-4E6C-BBF4-7C21F74D8E75}"/>
            </c:ext>
          </c:extLst>
        </c:ser>
        <c:ser>
          <c:idx val="2"/>
          <c:order val="2"/>
          <c:tx>
            <c:strRef>
              <c:f>EGİTİM1!$D$4</c:f>
              <c:strCache>
                <c:ptCount val="1"/>
                <c:pt idx="0">
                  <c:v>Ortaöğretim (Lise)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EGİTİM1!$A$5:$A$9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EGİTİM1!$D$5:$D$9</c:f>
              <c:numCache>
                <c:formatCode>0.0</c:formatCode>
                <c:ptCount val="5"/>
                <c:pt idx="0">
                  <c:v>76.651412265666238</c:v>
                </c:pt>
                <c:pt idx="1">
                  <c:v>85.017214341079111</c:v>
                </c:pt>
                <c:pt idx="2">
                  <c:v>82.78014799816809</c:v>
                </c:pt>
                <c:pt idx="3">
                  <c:v>64.552408705946618</c:v>
                </c:pt>
                <c:pt idx="4">
                  <c:v>81.543803418803421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A7-4E6C-BBF4-7C21F74D8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37408"/>
        <c:axId val="93538944"/>
      </c:barChart>
      <c:catAx>
        <c:axId val="93537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tr-TR"/>
          </a:p>
        </c:txPr>
        <c:crossAx val="93538944"/>
        <c:crosses val="autoZero"/>
        <c:auto val="1"/>
        <c:lblAlgn val="ctr"/>
        <c:lblOffset val="100"/>
        <c:noMultiLvlLbl val="0"/>
      </c:catAx>
      <c:valAx>
        <c:axId val="93538944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537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EGİTİM2!$C$4</c:f>
              <c:strCache>
                <c:ptCount val="1"/>
                <c:pt idx="0">
                  <c:v>İlkokul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EGİTİM2!$A$5:$B$9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EGİTİM2!$C$5:$C$9</c:f>
              <c:numCache>
                <c:formatCode>#\ ###\ ###</c:formatCode>
                <c:ptCount val="5"/>
                <c:pt idx="0">
                  <c:v>19.327550581742027</c:v>
                </c:pt>
                <c:pt idx="1">
                  <c:v>15.191244870041039</c:v>
                </c:pt>
                <c:pt idx="2">
                  <c:v>17.313464837049743</c:v>
                </c:pt>
                <c:pt idx="3">
                  <c:v>19.355687606112053</c:v>
                </c:pt>
                <c:pt idx="4">
                  <c:v>11.389078498293513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3-40DD-B03A-B1AB1685E566}"/>
            </c:ext>
          </c:extLst>
        </c:ser>
        <c:ser>
          <c:idx val="1"/>
          <c:order val="1"/>
          <c:tx>
            <c:strRef>
              <c:f>EGİTİM2!$D$4</c:f>
              <c:strCache>
                <c:ptCount val="1"/>
                <c:pt idx="0">
                  <c:v>Ortaokul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EGİTİM2!$A$5:$B$9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EGİTİM2!$D$5:$D$9</c:f>
              <c:numCache>
                <c:formatCode>#\ ###\ ###</c:formatCode>
                <c:ptCount val="5"/>
                <c:pt idx="0">
                  <c:v>18.447924530989589</c:v>
                </c:pt>
                <c:pt idx="1">
                  <c:v>14.461767089975682</c:v>
                </c:pt>
                <c:pt idx="2">
                  <c:v>16.285530821917604</c:v>
                </c:pt>
                <c:pt idx="3">
                  <c:v>19.473588342440802</c:v>
                </c:pt>
                <c:pt idx="4">
                  <c:v>9.1827956989247568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3-40DD-B03A-B1AB1685E566}"/>
            </c:ext>
          </c:extLst>
        </c:ser>
        <c:ser>
          <c:idx val="2"/>
          <c:order val="2"/>
          <c:tx>
            <c:strRef>
              <c:f>EGİTİM2!$E$4</c:f>
              <c:strCache>
                <c:ptCount val="1"/>
                <c:pt idx="0">
                  <c:v>Ortaöğretim (Lise)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EGİTİM2!$A$5:$B$9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EGİTİM2!$E$5:$E$9</c:f>
              <c:numCache>
                <c:formatCode>#\ ###\ ###</c:formatCode>
                <c:ptCount val="5"/>
                <c:pt idx="0">
                  <c:v>19.772845435089</c:v>
                </c:pt>
                <c:pt idx="1">
                  <c:v>20.053052325581387</c:v>
                </c:pt>
                <c:pt idx="2">
                  <c:v>17.979458450046735</c:v>
                </c:pt>
                <c:pt idx="3">
                  <c:v>17.947368421052776</c:v>
                </c:pt>
                <c:pt idx="4">
                  <c:v>18.248120300751687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03-40DD-B03A-B1AB1685E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690112"/>
        <c:axId val="93704192"/>
      </c:barChart>
      <c:catAx>
        <c:axId val="9369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704192"/>
        <c:crosses val="autoZero"/>
        <c:auto val="1"/>
        <c:lblAlgn val="ctr"/>
        <c:lblOffset val="100"/>
        <c:noMultiLvlLbl val="0"/>
      </c:catAx>
      <c:valAx>
        <c:axId val="93704192"/>
        <c:scaling>
          <c:orientation val="minMax"/>
        </c:scaling>
        <c:delete val="0"/>
        <c:axPos val="l"/>
        <c:numFmt formatCode="#\ ###\ ###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6901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EGİTİM3!$C$3</c:f>
              <c:strCache>
                <c:ptCount val="1"/>
                <c:pt idx="0">
                  <c:v>İlkokul + Ortaokul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EGİTİM3!$A$4:$B$8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EGİTİM3!$C$4:$C$8</c:f>
              <c:numCache>
                <c:formatCode>#\ ###\ ###</c:formatCode>
                <c:ptCount val="5"/>
                <c:pt idx="0">
                  <c:v>28.922935222236564</c:v>
                </c:pt>
                <c:pt idx="1">
                  <c:v>26.766568483063214</c:v>
                </c:pt>
                <c:pt idx="2">
                  <c:v>30.382797365362091</c:v>
                </c:pt>
                <c:pt idx="3">
                  <c:v>25.16116173120729</c:v>
                </c:pt>
                <c:pt idx="4">
                  <c:v>16.233173076922945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5-4AA0-BF12-841D5428B3EB}"/>
            </c:ext>
          </c:extLst>
        </c:ser>
        <c:ser>
          <c:idx val="1"/>
          <c:order val="1"/>
          <c:tx>
            <c:strRef>
              <c:f>EGİTİM3!$D$3</c:f>
              <c:strCache>
                <c:ptCount val="1"/>
                <c:pt idx="0">
                  <c:v>Ortaöğretim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tr-TR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EGİTİM3!$A$4:$B$8</c:f>
              <c:strCache>
                <c:ptCount val="5"/>
                <c:pt idx="0">
                  <c:v>Türkiye</c:v>
                </c:pt>
                <c:pt idx="1">
                  <c:v>Malatya</c:v>
                </c:pt>
                <c:pt idx="2">
                  <c:v>Elazığ</c:v>
                </c:pt>
                <c:pt idx="3">
                  <c:v>Bingöl</c:v>
                </c:pt>
                <c:pt idx="4">
                  <c:v>Tunceli</c:v>
                </c:pt>
              </c:strCache>
            </c:strRef>
          </c:cat>
          <c:val>
            <c:numRef>
              <c:f>EGİTİM3!$D$4:$D$8</c:f>
              <c:numCache>
                <c:formatCode>#\ ###\ ###</c:formatCode>
                <c:ptCount val="5"/>
                <c:pt idx="0">
                  <c:v>29.262834376778589</c:v>
                </c:pt>
                <c:pt idx="1">
                  <c:v>28.170467502850631</c:v>
                </c:pt>
                <c:pt idx="2">
                  <c:v>29.470441298917489</c:v>
                </c:pt>
                <c:pt idx="3">
                  <c:v>28.903614457831289</c:v>
                </c:pt>
                <c:pt idx="4">
                  <c:v>13.995798319327815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5-4AA0-BF12-841D5428B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67552"/>
        <c:axId val="93769088"/>
      </c:barChart>
      <c:catAx>
        <c:axId val="93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769088"/>
        <c:crosses val="autoZero"/>
        <c:auto val="1"/>
        <c:lblAlgn val="ctr"/>
        <c:lblOffset val="100"/>
        <c:noMultiLvlLbl val="0"/>
      </c:catAx>
      <c:valAx>
        <c:axId val="93769088"/>
        <c:scaling>
          <c:orientation val="minMax"/>
        </c:scaling>
        <c:delete val="0"/>
        <c:axPos val="l"/>
        <c:numFmt formatCode="#\ ###\ ###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3767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979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pPr>
              <a:defRPr/>
            </a:pPr>
            <a:fld id="{DA618FDA-3A5C-48D4-9DBC-6579FDB09FE6}" type="datetimeFigureOut">
              <a:rPr lang="tr-TR"/>
              <a:pPr>
                <a:defRPr/>
              </a:pPr>
              <a:t>06.10.2016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979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pPr>
              <a:defRPr/>
            </a:pPr>
            <a:fld id="{0AFBAE9E-1B9D-4CE2-B60B-C299D0D235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9" y="0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2015"/>
            <a:ext cx="5679778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A1C382AB-24E5-4FB4-8D7C-80EF2E374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92188" y="769938"/>
            <a:ext cx="5114925" cy="3836987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E67E-9CB8-4943-B464-3836646837C4}" type="slidenum">
              <a:rPr lang="tr-TR" smtClean="0"/>
              <a:pPr/>
              <a:t>2</a:t>
            </a:fld>
            <a:endParaRPr lang="tr-T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41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42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44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45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46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47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48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Not: Bilgiler yeni seriye göre verilmiştir.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Not: Bilgiler yeni seriye göre verilmiştir.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Not: Bilgiler yeni seriye göre verilmiştir.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382AB-24E5-4FB4-8D7C-80EF2E374B67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1AAB-3320-4FDC-94AB-5A6BD126F8AB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F53AC-673E-4897-8796-4CA3C676E28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AACD-097C-4B98-8C20-50F6DC4A30EE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55DB9-EEDD-4D66-B66E-46EC1E00543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9A83-C289-452A-9359-02818B896A29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02680-07A2-4FA7-94B6-8544BEA8737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4197361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717D-D0CC-4C28-B62D-0574EF5A06CE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FB27-34F6-430D-9F2B-17A76365087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dirty="0" smtClean="0"/>
              <a:t>Asıl başlık stili </a:t>
            </a:r>
            <a:r>
              <a:rPr lang="tr-TR" smtClean="0"/>
              <a:t>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CFC0-2DFA-4C28-8D0C-3EDA92B1A9C5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7ED4-645F-4531-AA63-473337E3A81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2158-6807-4179-9FA4-F90C9069BDCD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0A5E-2839-4426-BB9E-C0288842F9C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C6BE-1B3A-4781-9FF2-033BF8080DBE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C11B-2B30-4F9C-862A-AB9B6A659B2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87DC-C88F-4600-B24F-325956FA56C2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A3860-77B5-499A-B82D-3437503B49D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66629-66A9-42E1-B7BA-845F506B2CE9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ABA72-0D4D-4CAC-A5D6-F06AD7CF0F1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61E3-6266-4302-AB82-434E54EC0262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8EB9-CADD-48B9-8D49-0062BED44FF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27E67-5826-4E9B-8352-0EBD982EEBD9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6E816-65F5-4D35-BC4F-997C70F7F6A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377D1EA-3345-488D-B2B8-F972F8E2FFE9}" type="datetime1">
              <a:rPr lang="tr-TR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fld id="{0EA661C3-8FEA-4A32-ADDD-89E549FC083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TÜRKİYE İSTATİSTİK KURUMU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69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smtClean="0">
                <a:solidFill>
                  <a:srgbClr val="404040"/>
                </a:solidFill>
                <a:latin typeface="Calibri" pitchFamily="34" charset="0"/>
                <a:cs typeface="Arial" charset="0"/>
              </a:rPr>
              <a:t>TÜİK Malatya Bölge Müdürlüğü</a:t>
            </a:r>
            <a:endParaRPr lang="tr-TR" sz="1100" dirty="0">
              <a:solidFill>
                <a:srgbClr val="7F7F7F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&#304;l_Sunumu_&#350;ablon.xls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&#304;l_Sunumu_&#350;ablon.xls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&#304;l_Sunumu_&#350;ablon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3 Başlık"/>
          <p:cNvSpPr>
            <a:spLocks noGrp="1"/>
          </p:cNvSpPr>
          <p:nvPr>
            <p:ph type="ctrTitle"/>
          </p:nvPr>
        </p:nvSpPr>
        <p:spPr>
          <a:xfrm>
            <a:off x="428596" y="1772816"/>
            <a:ext cx="8429684" cy="251116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r-TR" sz="3200" b="1" dirty="0" smtClean="0"/>
              <a:t>SAYILARLA</a:t>
            </a:r>
            <a:br>
              <a:rPr lang="tr-TR" sz="3200" b="1" dirty="0" smtClean="0"/>
            </a:br>
            <a:r>
              <a:rPr lang="tr-TR" sz="3200" b="1" dirty="0" smtClean="0"/>
              <a:t>TÜRKİYE – (MALATYA-ELAZIĞ-BİNGÖL-TUNCELİ)</a:t>
            </a:r>
            <a:br>
              <a:rPr lang="tr-TR" sz="3200" b="1" dirty="0" smtClean="0"/>
            </a:br>
            <a:r>
              <a:rPr lang="tr-TR" sz="3200" b="1" dirty="0" smtClean="0"/>
              <a:t>ŞUBAT 2015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6387" name="6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C5755-6DCE-4AD7-8703-C58FE108BCF4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792088"/>
          </a:xfrm>
        </p:spPr>
        <p:txBody>
          <a:bodyPr/>
          <a:lstStyle/>
          <a:p>
            <a:r>
              <a:rPr lang="tr-TR" sz="2400" b="1" dirty="0" smtClean="0"/>
              <a:t>ÖĞRETMEN BAŞINA DÜŞEN ÖĞRENCİ SAYISI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0" y="609596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2013/2014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Öğretim Yılı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1 Grafik"/>
          <p:cNvGraphicFramePr/>
          <p:nvPr/>
        </p:nvGraphicFramePr>
        <p:xfrm>
          <a:off x="0" y="1124744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Eğitim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792088"/>
          </a:xfrm>
        </p:spPr>
        <p:txBody>
          <a:bodyPr/>
          <a:lstStyle/>
          <a:p>
            <a:r>
              <a:rPr lang="tr-TR" sz="2400" b="1" dirty="0" smtClean="0"/>
              <a:t>DERSLİK BAŞINA DÜŞEN ÖĞRENCİ SAYISI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0" y="609596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2013/2014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Öğretim Yılı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1 Grafik"/>
          <p:cNvGraphicFramePr/>
          <p:nvPr/>
        </p:nvGraphicFramePr>
        <p:xfrm>
          <a:off x="0" y="1052736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Eğitim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792088"/>
          </a:xfrm>
        </p:spPr>
        <p:txBody>
          <a:bodyPr/>
          <a:lstStyle/>
          <a:p>
            <a:r>
              <a:rPr lang="tr-TR" sz="2400" b="1" dirty="0" smtClean="0"/>
              <a:t>SAĞLIK PERSONELİ BAŞINA DÜŞEN  KİŞİ SAYISI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0" y="609596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Sağlık</a:t>
            </a:r>
          </a:p>
        </p:txBody>
      </p:sp>
      <p:graphicFrame>
        <p:nvGraphicFramePr>
          <p:cNvPr id="8" name="2 Grafik"/>
          <p:cNvGraphicFramePr/>
          <p:nvPr/>
        </p:nvGraphicFramePr>
        <p:xfrm>
          <a:off x="0" y="1285860"/>
          <a:ext cx="89297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792088"/>
          </a:xfrm>
        </p:spPr>
        <p:txBody>
          <a:bodyPr/>
          <a:lstStyle/>
          <a:p>
            <a:r>
              <a:rPr lang="tr-TR" sz="2400" b="1" dirty="0" smtClean="0"/>
              <a:t>SAĞLIK KURUMLARINDA YATAK BAŞINA DÜŞEN  KİŞİ SAYISI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graphicFrame>
        <p:nvGraphicFramePr>
          <p:cNvPr id="18" name="1 Grafik"/>
          <p:cNvGraphicFramePr/>
          <p:nvPr/>
        </p:nvGraphicFramePr>
        <p:xfrm>
          <a:off x="251520" y="1124744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18 Tablo"/>
          <p:cNvGraphicFramePr>
            <a:graphicFrameLocks noGrp="1"/>
          </p:cNvGraphicFramePr>
          <p:nvPr/>
        </p:nvGraphicFramePr>
        <p:xfrm>
          <a:off x="0" y="609596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Sağlık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04056"/>
          </a:xfrm>
        </p:spPr>
        <p:txBody>
          <a:bodyPr/>
          <a:lstStyle/>
          <a:p>
            <a:r>
              <a:rPr lang="tr-TR" sz="2400" b="1" dirty="0" smtClean="0"/>
              <a:t>ÖLÜM NEDENLERİ(%)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" y="6095960"/>
          <a:ext cx="8532440" cy="213360"/>
        </p:xfrm>
        <a:graphic>
          <a:graphicData uri="http://schemas.openxmlformats.org/drawingml/2006/table">
            <a:tbl>
              <a:tblPr/>
              <a:tblGrid>
                <a:gridCol w="2844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3 Grafik"/>
          <p:cNvGraphicFramePr/>
          <p:nvPr/>
        </p:nvGraphicFramePr>
        <p:xfrm>
          <a:off x="0" y="1052736"/>
          <a:ext cx="89644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Sağlık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7700"/>
          </a:xfrm>
        </p:spPr>
        <p:txBody>
          <a:bodyPr/>
          <a:lstStyle/>
          <a:p>
            <a:r>
              <a:rPr lang="tr-TR" sz="2400" b="1" dirty="0" smtClean="0"/>
              <a:t>*KABA DOĞUM HIZI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9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Doğum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-36513" y="5949280"/>
          <a:ext cx="9217025" cy="288032"/>
        </p:xfrm>
        <a:graphic>
          <a:graphicData uri="http://schemas.openxmlformats.org/drawingml/2006/table">
            <a:tbl>
              <a:tblPr/>
              <a:tblGrid>
                <a:gridCol w="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*Belli bir yıl içinde her 1000 nüfus başına düşen doğum sayısıdır.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1 Grafik"/>
          <p:cNvGraphicFramePr/>
          <p:nvPr/>
        </p:nvGraphicFramePr>
        <p:xfrm>
          <a:off x="0" y="980728"/>
          <a:ext cx="914399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7700"/>
          </a:xfrm>
        </p:spPr>
        <p:txBody>
          <a:bodyPr/>
          <a:lstStyle/>
          <a:p>
            <a:r>
              <a:rPr lang="tr-TR" sz="2400" b="1" dirty="0" smtClean="0"/>
              <a:t>*BEBEK ÖLÜM HIZI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9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Doğum</a:t>
            </a:r>
          </a:p>
        </p:txBody>
      </p:sp>
      <p:graphicFrame>
        <p:nvGraphicFramePr>
          <p:cNvPr id="11" name="1 Grafik"/>
          <p:cNvGraphicFramePr/>
          <p:nvPr/>
        </p:nvGraphicFramePr>
        <p:xfrm>
          <a:off x="0" y="1052736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-36513" y="5949280"/>
          <a:ext cx="9217025" cy="288032"/>
        </p:xfrm>
        <a:graphic>
          <a:graphicData uri="http://schemas.openxmlformats.org/drawingml/2006/table">
            <a:tbl>
              <a:tblPr/>
              <a:tblGrid>
                <a:gridCol w="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*Belli bir yıl içinde her 1000 canlı doğum başına düşen bebek ölüm sayısıdır.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7700"/>
          </a:xfrm>
        </p:spPr>
        <p:txBody>
          <a:bodyPr/>
          <a:lstStyle/>
          <a:p>
            <a:r>
              <a:rPr lang="tr-TR" sz="2400" b="1" dirty="0" smtClean="0"/>
              <a:t>*KABA EVLENME HIZI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graphicFrame>
        <p:nvGraphicFramePr>
          <p:cNvPr id="7" name="1 Grafik"/>
          <p:cNvGraphicFramePr/>
          <p:nvPr/>
        </p:nvGraphicFramePr>
        <p:xfrm>
          <a:off x="0" y="1052736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 Başlık"/>
          <p:cNvSpPr txBox="1">
            <a:spLocks/>
          </p:cNvSpPr>
          <p:nvPr/>
        </p:nvSpPr>
        <p:spPr bwMode="auto">
          <a:xfrm>
            <a:off x="3203848" y="188640"/>
            <a:ext cx="2952328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Evlenme</a:t>
            </a:r>
            <a:r>
              <a:rPr kumimoji="0" lang="tr-TR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ve Boşanma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-36513" y="5949280"/>
          <a:ext cx="9217025" cy="288032"/>
        </p:xfrm>
        <a:graphic>
          <a:graphicData uri="http://schemas.openxmlformats.org/drawingml/2006/table">
            <a:tbl>
              <a:tblPr/>
              <a:tblGrid>
                <a:gridCol w="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Belli bir yıl içinde her 1000 nüfus başına düşen evlenme sayısıdır.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7700"/>
          </a:xfrm>
        </p:spPr>
        <p:txBody>
          <a:bodyPr/>
          <a:lstStyle/>
          <a:p>
            <a:r>
              <a:rPr lang="tr-TR" sz="2400" b="1" dirty="0" smtClean="0"/>
              <a:t>ORTALAMA EVLENME YAŞI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  <p:graphicFrame>
        <p:nvGraphicFramePr>
          <p:cNvPr id="7" name="2 Grafik"/>
          <p:cNvGraphicFramePr/>
          <p:nvPr/>
        </p:nvGraphicFramePr>
        <p:xfrm>
          <a:off x="0" y="1052736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 Başlık"/>
          <p:cNvSpPr txBox="1">
            <a:spLocks/>
          </p:cNvSpPr>
          <p:nvPr/>
        </p:nvSpPr>
        <p:spPr bwMode="auto">
          <a:xfrm>
            <a:off x="3203848" y="188640"/>
            <a:ext cx="2952328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Evlenme</a:t>
            </a:r>
            <a:r>
              <a:rPr kumimoji="0" lang="tr-TR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ve Boşanma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7700"/>
          </a:xfrm>
        </p:spPr>
        <p:txBody>
          <a:bodyPr/>
          <a:lstStyle/>
          <a:p>
            <a:r>
              <a:rPr lang="tr-TR" sz="2400" b="1" dirty="0" smtClean="0"/>
              <a:t>*KABA BOŞANMA HIZI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graphicFrame>
        <p:nvGraphicFramePr>
          <p:cNvPr id="12" name="2 Grafik"/>
          <p:cNvGraphicFramePr/>
          <p:nvPr/>
        </p:nvGraphicFramePr>
        <p:xfrm>
          <a:off x="0" y="1052737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Başlık"/>
          <p:cNvSpPr txBox="1">
            <a:spLocks/>
          </p:cNvSpPr>
          <p:nvPr/>
        </p:nvSpPr>
        <p:spPr bwMode="auto">
          <a:xfrm>
            <a:off x="3203848" y="188640"/>
            <a:ext cx="2952328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Evlenme</a:t>
            </a:r>
            <a:r>
              <a:rPr kumimoji="0" lang="tr-TR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ve Boşanma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-36513" y="5949280"/>
          <a:ext cx="9217025" cy="288032"/>
        </p:xfrm>
        <a:graphic>
          <a:graphicData uri="http://schemas.openxmlformats.org/drawingml/2006/table">
            <a:tbl>
              <a:tblPr/>
              <a:tblGrid>
                <a:gridCol w="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Belli bir yıl içinde her 1000 nüfus başına düşen boşanma</a:t>
                      </a:r>
                      <a:r>
                        <a:rPr lang="tr-TR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sayısıdır.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17610" y="548680"/>
            <a:ext cx="8286808" cy="6477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</a:rPr>
              <a:t>SUNUM PLANI</a:t>
            </a:r>
            <a:endParaRPr lang="tr-TR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15439" y="908720"/>
            <a:ext cx="4286275" cy="532859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900" b="1" dirty="0" smtClean="0">
                <a:latin typeface="Calibri" pitchFamily="34" charset="0"/>
              </a:rPr>
              <a:t>Nüfus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Eğitim</a:t>
            </a:r>
          </a:p>
          <a:p>
            <a:pPr lvl="0" eaLnBrk="1" hangingPunct="1">
              <a:lnSpc>
                <a:spcPct val="150000"/>
              </a:lnSpc>
            </a:pPr>
            <a:r>
              <a:rPr lang="tr-TR" sz="1900" b="1" dirty="0" smtClean="0"/>
              <a:t>Sağlık</a:t>
            </a:r>
          </a:p>
          <a:p>
            <a:pPr lvl="0" eaLnBrk="1" hangingPunct="1">
              <a:lnSpc>
                <a:spcPct val="150000"/>
              </a:lnSpc>
            </a:pPr>
            <a:r>
              <a:rPr lang="tr-TR" sz="1900" b="1" dirty="0" smtClean="0"/>
              <a:t>Doğum</a:t>
            </a:r>
          </a:p>
          <a:p>
            <a:pPr lvl="0" eaLnBrk="1" hangingPunct="1">
              <a:lnSpc>
                <a:spcPct val="150000"/>
              </a:lnSpc>
            </a:pPr>
            <a:r>
              <a:rPr lang="tr-TR" sz="1900" b="1" dirty="0" smtClean="0"/>
              <a:t>Ölüm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Evlenme ve Boşanma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İşgücü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Tüketim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>
                <a:latin typeface="Calibri" pitchFamily="34" charset="0"/>
              </a:rPr>
              <a:t>Fiyat Endeksleri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Finansal Yatırım Araçları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Sanayi</a:t>
            </a:r>
          </a:p>
          <a:p>
            <a:pPr eaLnBrk="1" hangingPunct="1">
              <a:lnSpc>
                <a:spcPct val="150000"/>
              </a:lnSpc>
            </a:pPr>
            <a:endParaRPr lang="tr-TR" sz="1900" b="1" dirty="0" smtClean="0"/>
          </a:p>
          <a:p>
            <a:pPr eaLnBrk="1" hangingPunct="1">
              <a:lnSpc>
                <a:spcPct val="150000"/>
              </a:lnSpc>
            </a:pPr>
            <a:endParaRPr lang="tr-TR" sz="2000" b="1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tr-TR" sz="1400" dirty="0" smtClean="0"/>
          </a:p>
          <a:p>
            <a:pPr eaLnBrk="1" hangingPunct="1">
              <a:lnSpc>
                <a:spcPct val="150000"/>
              </a:lnSpc>
            </a:pPr>
            <a:endParaRPr lang="tr-TR" sz="1400" dirty="0" smtClean="0"/>
          </a:p>
          <a:p>
            <a:pPr eaLnBrk="1" hangingPunct="1">
              <a:lnSpc>
                <a:spcPct val="150000"/>
              </a:lnSpc>
              <a:buNone/>
            </a:pPr>
            <a:endParaRPr lang="tr-TR" sz="1400" dirty="0" smtClean="0"/>
          </a:p>
          <a:p>
            <a:pPr eaLnBrk="1" hangingPunct="1">
              <a:lnSpc>
                <a:spcPct val="150000"/>
              </a:lnSpc>
              <a:buNone/>
            </a:pPr>
            <a:endParaRPr lang="tr-TR" sz="1400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tr-TR" sz="1400" dirty="0" smtClean="0"/>
          </a:p>
          <a:p>
            <a:pPr eaLnBrk="1" hangingPunct="1">
              <a:lnSpc>
                <a:spcPct val="150000"/>
              </a:lnSpc>
              <a:buNone/>
            </a:pPr>
            <a:endParaRPr lang="tr-TR" sz="1400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tr-TR" sz="1400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tr-TR" sz="16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tr-TR" sz="16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tr-TR" sz="16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tr-TR" sz="1600" dirty="0" smtClean="0">
              <a:latin typeface="Calibri" pitchFamily="34" charset="0"/>
            </a:endParaRPr>
          </a:p>
          <a:p>
            <a:pPr eaLnBrk="1" hangingPunct="1"/>
            <a:endParaRPr lang="tr-TR" sz="1600" dirty="0" smtClean="0">
              <a:latin typeface="Calibri" pitchFamily="34" charset="0"/>
            </a:endParaRPr>
          </a:p>
          <a:p>
            <a:pPr eaLnBrk="1" hangingPunct="1"/>
            <a:endParaRPr lang="tr-TR" sz="1600" dirty="0" smtClean="0">
              <a:latin typeface="Calibri" pitchFamily="34" charset="0"/>
            </a:endParaRPr>
          </a:p>
          <a:p>
            <a:pPr eaLnBrk="1" hangingPunct="1"/>
            <a:endParaRPr lang="tr-TR" sz="1600" dirty="0" smtClean="0">
              <a:latin typeface="Calibri" pitchFamily="34" charset="0"/>
            </a:endParaRPr>
          </a:p>
          <a:p>
            <a: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</a:pPr>
            <a:endParaRPr lang="tr-TR" sz="1600" dirty="0" smtClean="0">
              <a:latin typeface="Calibri" pitchFamily="34" charset="0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tr-TR" sz="1600" dirty="0" smtClean="0"/>
          </a:p>
          <a:p>
            <a: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</a:pPr>
            <a:endParaRPr lang="tr-TR" sz="1600" dirty="0" smtClean="0"/>
          </a:p>
          <a:p>
            <a:pPr eaLnBrk="1" hangingPunct="1">
              <a:buNone/>
            </a:pPr>
            <a:endParaRPr lang="tr-TR" sz="1600" dirty="0" smtClean="0">
              <a:latin typeface="Calibri" pitchFamily="34" charset="0"/>
            </a:endParaRPr>
          </a:p>
          <a:p>
            <a:pPr eaLnBrk="1" hangingPunct="1"/>
            <a:endParaRPr lang="tr-TR" sz="1600" dirty="0" smtClean="0">
              <a:latin typeface="Calibri" pitchFamily="34" charset="0"/>
            </a:endParaRPr>
          </a:p>
          <a:p>
            <a:pPr eaLnBrk="1" hangingPunct="1"/>
            <a:endParaRPr lang="tr-TR" sz="1600" dirty="0" smtClean="0">
              <a:latin typeface="Calibri" pitchFamily="34" charset="0"/>
            </a:endParaRPr>
          </a:p>
          <a:p>
            <a:pPr eaLnBrk="1" hangingPunct="1"/>
            <a:endParaRPr lang="tr-TR" sz="16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tr-TR" sz="1600" dirty="0" smtClean="0">
              <a:latin typeface="Calibri" pitchFamily="34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967657" y="908720"/>
            <a:ext cx="3956566" cy="5377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Milli Gelir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Dış Ticaret</a:t>
            </a:r>
          </a:p>
          <a:p>
            <a:pPr lvl="0" eaLnBrk="1" hangingPunct="1">
              <a:lnSpc>
                <a:spcPct val="150000"/>
              </a:lnSpc>
            </a:pPr>
            <a:r>
              <a:rPr lang="tr-TR" sz="1900" b="1" dirty="0" smtClean="0"/>
              <a:t>Yapı İzin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Konut Satış 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Ulaştırma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Enerji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Çevre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Tarım</a:t>
            </a:r>
          </a:p>
          <a:p>
            <a:pPr eaLnBrk="1" hangingPunct="1">
              <a:lnSpc>
                <a:spcPct val="150000"/>
              </a:lnSpc>
            </a:pPr>
            <a:r>
              <a:rPr lang="tr-TR" sz="1900" b="1" dirty="0" smtClean="0"/>
              <a:t>Hayvancılık</a:t>
            </a:r>
          </a:p>
          <a:p>
            <a:pPr lvl="0" eaLnBrk="1" hangingPunct="1">
              <a:lnSpc>
                <a:spcPct val="150000"/>
              </a:lnSpc>
            </a:pPr>
            <a:r>
              <a:rPr lang="tr-TR" sz="1900" b="1" dirty="0" smtClean="0"/>
              <a:t>Turizm</a:t>
            </a:r>
          </a:p>
          <a:p>
            <a:pPr eaLnBrk="1" hangingPunct="1">
              <a:lnSpc>
                <a:spcPct val="150000"/>
              </a:lnSpc>
            </a:pPr>
            <a:endParaRPr lang="tr-TR" sz="1400" dirty="0" smtClean="0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879997" y="6524625"/>
            <a:ext cx="2133600" cy="476250"/>
          </a:xfrm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376B302-AF24-4DB2-90A7-A46F9FDE3D91}" type="slidenum">
              <a:rPr lang="en-US" sz="1200" b="1" kern="1200" smtClean="0"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tr-TR" sz="1200" b="1" kern="1200" dirty="0" smtClean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İşgücü</a:t>
            </a:r>
          </a:p>
        </p:txBody>
      </p:sp>
      <p:graphicFrame>
        <p:nvGraphicFramePr>
          <p:cNvPr id="8" name="2 Grafik"/>
          <p:cNvGraphicFramePr/>
          <p:nvPr/>
        </p:nvGraphicFramePr>
        <p:xfrm>
          <a:off x="214282" y="785794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21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İşgücü</a:t>
            </a:r>
          </a:p>
        </p:txBody>
      </p:sp>
      <p:graphicFrame>
        <p:nvGraphicFramePr>
          <p:cNvPr id="7" name="1 Grafik"/>
          <p:cNvGraphicFramePr/>
          <p:nvPr/>
        </p:nvGraphicFramePr>
        <p:xfrm>
          <a:off x="142844" y="714356"/>
          <a:ext cx="878687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Metin kutusu"/>
          <p:cNvSpPr txBox="1"/>
          <p:nvPr/>
        </p:nvSpPr>
        <p:spPr>
          <a:xfrm>
            <a:off x="142844" y="5643578"/>
            <a:ext cx="77048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 smtClean="0">
                <a:latin typeface="Arial" pitchFamily="34" charset="0"/>
                <a:cs typeface="Arial" pitchFamily="34" charset="0"/>
              </a:rPr>
              <a:t>İşgücüne Katılma Oranı: </a:t>
            </a:r>
            <a:r>
              <a:rPr lang="tr-TR" sz="1000" dirty="0" smtClean="0">
                <a:latin typeface="Arial" pitchFamily="34" charset="0"/>
                <a:cs typeface="Arial" pitchFamily="34" charset="0"/>
              </a:rPr>
              <a:t>İşgücünün, kurumsal olmayan çalışma çağındaki nüfus içindeki oranıdır.</a:t>
            </a:r>
          </a:p>
          <a:p>
            <a:endParaRPr lang="tr-TR" sz="1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22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İşgücü</a:t>
            </a:r>
          </a:p>
        </p:txBody>
      </p:sp>
      <p:graphicFrame>
        <p:nvGraphicFramePr>
          <p:cNvPr id="8" name="1 Grafik"/>
          <p:cNvGraphicFramePr/>
          <p:nvPr/>
        </p:nvGraphicFramePr>
        <p:xfrm>
          <a:off x="214282" y="857232"/>
          <a:ext cx="878687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142844" y="5786454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>
                <a:latin typeface="Arial" pitchFamily="34" charset="0"/>
                <a:cs typeface="Arial" pitchFamily="34" charset="0"/>
              </a:rPr>
              <a:t>Not: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TÜİK 2014 yılında işgücü istatistiklerinin hesaplanmasına ilişkin metodolojiyi değiştirmiştir. Bu grafikteki bilgiler yeni metodolojiye göre verilmiştir.</a:t>
            </a:r>
            <a:endParaRPr lang="tr-TR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08112"/>
          </a:xfrm>
        </p:spPr>
        <p:txBody>
          <a:bodyPr/>
          <a:lstStyle/>
          <a:p>
            <a:r>
              <a:rPr lang="es-ES" sz="2400" b="1" dirty="0" smtClean="0"/>
              <a:t>HANEHALKI TÜKETİM HARCAMASININ TÜRLERİNE GÖRE DAĞILIMI</a:t>
            </a:r>
            <a:r>
              <a:rPr lang="tr-TR" sz="2400" b="1" dirty="0" smtClean="0"/>
              <a:t>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23</a:t>
            </a:fld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0" y="5661248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2011-2013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2 Grafik"/>
          <p:cNvGraphicFramePr/>
          <p:nvPr/>
        </p:nvGraphicFramePr>
        <p:xfrm>
          <a:off x="0" y="1142984"/>
          <a:ext cx="9144000" cy="504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Tüketim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620688"/>
            <a:ext cx="8964488" cy="936104"/>
          </a:xfrm>
        </p:spPr>
        <p:txBody>
          <a:bodyPr/>
          <a:lstStyle/>
          <a:p>
            <a:r>
              <a:rPr lang="tr-TR" sz="2400" b="1" dirty="0" smtClean="0"/>
              <a:t>BİR ÖNCEKİ YILIN AYNI AYINA ENFLASYON ORANLARI, TÜRKİYE (%)</a:t>
            </a:r>
            <a:endParaRPr lang="tr-TR" sz="24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24</a:t>
            </a:fld>
            <a:endParaRPr lang="tr-TR" dirty="0"/>
          </a:p>
        </p:txBody>
      </p:sp>
      <p:sp>
        <p:nvSpPr>
          <p:cNvPr id="11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Fiyat</a:t>
            </a:r>
          </a:p>
        </p:txBody>
      </p:sp>
      <p:graphicFrame>
        <p:nvGraphicFramePr>
          <p:cNvPr id="7" name="4 Grafik"/>
          <p:cNvGraphicFramePr/>
          <p:nvPr/>
        </p:nvGraphicFramePr>
        <p:xfrm>
          <a:off x="142844" y="1290637"/>
          <a:ext cx="8786874" cy="485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36104"/>
          </a:xfrm>
        </p:spPr>
        <p:txBody>
          <a:bodyPr/>
          <a:lstStyle/>
          <a:p>
            <a:r>
              <a:rPr lang="tr-TR" sz="2400" b="1" dirty="0" smtClean="0"/>
              <a:t>BİR ÖNCEKİ AYA GÖRE FİYATI EN ÇOK ARTAN SEÇİLMİŞ MADDELER, </a:t>
            </a:r>
            <a:br>
              <a:rPr lang="tr-TR" sz="2400" b="1" dirty="0" smtClean="0"/>
            </a:br>
            <a:r>
              <a:rPr lang="tr-TR" sz="2400" b="1" dirty="0" smtClean="0"/>
              <a:t>ŞUBAT 2015</a:t>
            </a:r>
            <a:endParaRPr lang="tr-TR" sz="24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25</a:t>
            </a:fld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179512" y="1484784"/>
          <a:ext cx="8640960" cy="449796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37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Türkiye</a:t>
                      </a:r>
                      <a:r>
                        <a:rPr lang="tr-TR" sz="18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8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Malatya, Elazığ, Bingöl, Tunceli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Madde adı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Değişim oranı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Madde adı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Değişim oranı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Mandalina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70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Dolmalık biber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Dolmalık Biber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Patlıcan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Fındık İçi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Fındık içi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Zeytinyağı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377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Ispanak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Benzin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Fiyat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008112"/>
          </a:xfrm>
        </p:spPr>
        <p:txBody>
          <a:bodyPr/>
          <a:lstStyle/>
          <a:p>
            <a:r>
              <a:rPr lang="tr-TR" sz="2400" b="1" dirty="0" smtClean="0"/>
              <a:t>BİR ÖNCEKİ AYA GÖRE FİYATI EN ÇOK DÜŞEN SEÇİLMİŞ MADDELER, </a:t>
            </a:r>
            <a:br>
              <a:rPr lang="tr-TR" sz="2400" b="1" dirty="0" smtClean="0"/>
            </a:br>
            <a:r>
              <a:rPr lang="tr-TR" sz="2400" b="1" dirty="0" smtClean="0"/>
              <a:t>ŞUBAT 2015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26</a:t>
            </a:fld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79512" y="1484785"/>
          <a:ext cx="8784976" cy="4658858"/>
        </p:xfrm>
        <a:graphic>
          <a:graphicData uri="http://schemas.openxmlformats.org/drawingml/2006/table">
            <a:tbl>
              <a:tblPr/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504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Türkiye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Malatya, Elazığ, Bingöl, Tunceli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4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Madde adı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Değişim oranı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Madde adı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Değişim oranı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4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Çizme (Kadın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Çizme (Kadın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4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Kaban yünlü (Erkek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Ayakkabı (Erkek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04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 (Kadın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Kaban Anorak Tipi (Çocuk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681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Kazak (Kadın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Şehirlerarası Otobüs Ücreti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6814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Gömlek (Kadın için)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LPG Dolum Ücreti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Fiyat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08112"/>
          </a:xfrm>
        </p:spPr>
        <p:txBody>
          <a:bodyPr/>
          <a:lstStyle/>
          <a:p>
            <a:r>
              <a:rPr lang="tr-TR" sz="2400" b="1" dirty="0" smtClean="0"/>
              <a:t>FİNANSAL YATIRIM ARAÇLARININ TÜFE İLE İNDİRGENMİŞ YILLIK REEL GETİRİ ORANLARI, TÜRKİYE, ŞUBAT 2015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27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771800" y="188640"/>
            <a:ext cx="37444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Finansal</a:t>
            </a:r>
            <a:r>
              <a:rPr kumimoji="0" lang="tr-TR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Yatırım Araçları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1 Grafik"/>
          <p:cNvGraphicFramePr/>
          <p:nvPr/>
        </p:nvGraphicFramePr>
        <p:xfrm>
          <a:off x="142844" y="1571612"/>
          <a:ext cx="885831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92696"/>
            <a:ext cx="8229600" cy="792088"/>
          </a:xfrm>
        </p:spPr>
        <p:txBody>
          <a:bodyPr/>
          <a:lstStyle/>
          <a:p>
            <a:r>
              <a:rPr lang="tr-TR" sz="2400" b="1" dirty="0" smtClean="0"/>
              <a:t>MEVSİM VE TAKVİM ETKİLERİNDEN ARINDIRILMIŞ SANAYİ ÜRETİM ENDEKSİ AYLIK DEĞİŞİM ORANI, TÜRKİYE (%)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28</a:t>
            </a:fld>
            <a:endParaRPr lang="tr-TR" dirty="0"/>
          </a:p>
        </p:txBody>
      </p:sp>
      <p:sp>
        <p:nvSpPr>
          <p:cNvPr id="11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Sanayi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3 Grafik"/>
          <p:cNvGraphicFramePr/>
          <p:nvPr/>
        </p:nvGraphicFramePr>
        <p:xfrm>
          <a:off x="142844" y="1571612"/>
          <a:ext cx="864399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008112"/>
          </a:xfrm>
        </p:spPr>
        <p:txBody>
          <a:bodyPr/>
          <a:lstStyle/>
          <a:p>
            <a:r>
              <a:rPr lang="tr-TR" sz="2400" b="1" dirty="0" smtClean="0"/>
              <a:t>GAYRİ SAFİ YURTİÇİ HASILA BÜYÜME HIZI, TÜRKİYE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29</a:t>
            </a:fld>
            <a:endParaRPr lang="tr-TR" dirty="0"/>
          </a:p>
        </p:txBody>
      </p:sp>
      <p:graphicFrame>
        <p:nvGraphicFramePr>
          <p:cNvPr id="9" name="1 Grafik"/>
          <p:cNvGraphicFramePr/>
          <p:nvPr/>
        </p:nvGraphicFramePr>
        <p:xfrm>
          <a:off x="0" y="1196752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Milli Gelir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NÜFUS (Bin Kişi)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Nüfus</a:t>
            </a:r>
          </a:p>
        </p:txBody>
      </p:sp>
      <p:graphicFrame>
        <p:nvGraphicFramePr>
          <p:cNvPr id="8" name="2 Grafik">
            <a:hlinkClick r:id="rId2" action="ppaction://hlinkfile"/>
          </p:cNvPr>
          <p:cNvGraphicFramePr/>
          <p:nvPr/>
        </p:nvGraphicFramePr>
        <p:xfrm>
          <a:off x="0" y="1196752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936104"/>
          </a:xfrm>
        </p:spPr>
        <p:txBody>
          <a:bodyPr/>
          <a:lstStyle/>
          <a:p>
            <a:r>
              <a:rPr lang="tr-TR" sz="2400" b="1" dirty="0" smtClean="0"/>
              <a:t>KİŞİ BAŞINA GAYRİ SAFİ YURTİÇİ HASILA, TÜRKİYE ($)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30</a:t>
            </a:fld>
            <a:endParaRPr lang="tr-TR" dirty="0"/>
          </a:p>
        </p:txBody>
      </p:sp>
      <p:graphicFrame>
        <p:nvGraphicFramePr>
          <p:cNvPr id="8" name="1 Grafik"/>
          <p:cNvGraphicFramePr/>
          <p:nvPr/>
        </p:nvGraphicFramePr>
        <p:xfrm>
          <a:off x="0" y="1245960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Milli Gelir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32656"/>
            <a:ext cx="8229600" cy="1008112"/>
          </a:xfrm>
        </p:spPr>
        <p:txBody>
          <a:bodyPr/>
          <a:lstStyle/>
          <a:p>
            <a:r>
              <a:rPr lang="tr-TR" sz="2400" b="1" dirty="0" smtClean="0"/>
              <a:t>BÖLGESEL GAYRİ SAFİ KATMA DEĞER PAYI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31</a:t>
            </a:fld>
            <a:endParaRPr lang="tr-TR" dirty="0"/>
          </a:p>
        </p:txBody>
      </p:sp>
      <p:graphicFrame>
        <p:nvGraphicFramePr>
          <p:cNvPr id="7" name="2 Grafik"/>
          <p:cNvGraphicFramePr/>
          <p:nvPr/>
        </p:nvGraphicFramePr>
        <p:xfrm>
          <a:off x="0" y="980729"/>
          <a:ext cx="9144000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-73025" y="6021288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Milli Gelir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008112"/>
          </a:xfrm>
        </p:spPr>
        <p:txBody>
          <a:bodyPr/>
          <a:lstStyle/>
          <a:p>
            <a:r>
              <a:rPr lang="tr-TR" sz="2400" b="1" dirty="0" smtClean="0"/>
              <a:t>DIŞ TİCARET, TÜRKİYE (Milyar $)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32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Dış Ticaret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1 Grafik"/>
          <p:cNvGraphicFramePr/>
          <p:nvPr/>
        </p:nvGraphicFramePr>
        <p:xfrm>
          <a:off x="142844" y="1357298"/>
          <a:ext cx="878687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008112"/>
          </a:xfrm>
        </p:spPr>
        <p:txBody>
          <a:bodyPr/>
          <a:lstStyle/>
          <a:p>
            <a:r>
              <a:rPr lang="tr-TR" sz="2400" b="1" dirty="0" smtClean="0"/>
              <a:t>EN ÇOK İHRACAT YAPILAN ÜLKELER, TÜRKİYE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33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Dış Ticaret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4 Grafik"/>
          <p:cNvGraphicFramePr/>
          <p:nvPr/>
        </p:nvGraphicFramePr>
        <p:xfrm>
          <a:off x="142844" y="1428736"/>
          <a:ext cx="871543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080120"/>
          </a:xfrm>
        </p:spPr>
        <p:txBody>
          <a:bodyPr/>
          <a:lstStyle/>
          <a:p>
            <a:r>
              <a:rPr lang="tr-TR" sz="2400" b="1" dirty="0" smtClean="0"/>
              <a:t>EN ÇOK İTHALAT YAPILAN ÜLKELER, TÜRKİYE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34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Dış Ticaret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2 Grafik"/>
          <p:cNvGraphicFramePr/>
          <p:nvPr/>
        </p:nvGraphicFramePr>
        <p:xfrm>
          <a:off x="142844" y="1214422"/>
          <a:ext cx="864399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İLLERE GÖRE İHRACAT (Milyon $)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35</a:t>
            </a:fld>
            <a:endParaRPr lang="tr-TR" dirty="0"/>
          </a:p>
        </p:txBody>
      </p:sp>
      <p:sp>
        <p:nvSpPr>
          <p:cNvPr id="7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Dış Ticaret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2 Grafik"/>
          <p:cNvGraphicFramePr/>
          <p:nvPr/>
        </p:nvGraphicFramePr>
        <p:xfrm>
          <a:off x="0" y="1285860"/>
          <a:ext cx="9001156" cy="483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008112"/>
          </a:xfrm>
        </p:spPr>
        <p:txBody>
          <a:bodyPr/>
          <a:lstStyle/>
          <a:p>
            <a:r>
              <a:rPr lang="tr-TR" sz="2400" b="1" dirty="0" smtClean="0"/>
              <a:t>İLLERE GÖRE İTHALAT (Milyon $)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36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Dış Ticaret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1 Grafik"/>
          <p:cNvGraphicFramePr/>
          <p:nvPr/>
        </p:nvGraphicFramePr>
        <p:xfrm>
          <a:off x="0" y="1285860"/>
          <a:ext cx="892971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37</a:t>
            </a:fld>
            <a:endParaRPr lang="tr-TR" dirty="0"/>
          </a:p>
        </p:txBody>
      </p:sp>
      <p:sp>
        <p:nvSpPr>
          <p:cNvPr id="9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Yapı İzin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1 Grafik"/>
          <p:cNvGraphicFramePr/>
          <p:nvPr/>
        </p:nvGraphicFramePr>
        <p:xfrm>
          <a:off x="142844" y="714356"/>
          <a:ext cx="885831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38</a:t>
            </a:fld>
            <a:endParaRPr lang="tr-TR" dirty="0"/>
          </a:p>
        </p:txBody>
      </p:sp>
      <p:sp>
        <p:nvSpPr>
          <p:cNvPr id="9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Yapı İzin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2 Grafik"/>
          <p:cNvGraphicFramePr/>
          <p:nvPr/>
        </p:nvGraphicFramePr>
        <p:xfrm>
          <a:off x="0" y="785794"/>
          <a:ext cx="892971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080120"/>
          </a:xfrm>
        </p:spPr>
        <p:txBody>
          <a:bodyPr/>
          <a:lstStyle/>
          <a:p>
            <a:r>
              <a:rPr lang="tr-TR" sz="2400" b="1" dirty="0" smtClean="0"/>
              <a:t>KONUT SATIŞLARI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39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Konut Satış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4 Grafik"/>
          <p:cNvGraphicFramePr/>
          <p:nvPr/>
        </p:nvGraphicFramePr>
        <p:xfrm>
          <a:off x="214282" y="1357298"/>
          <a:ext cx="878687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YILLIK NÜFUS ARTIŞ HIZI (Binde)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graphicFrame>
        <p:nvGraphicFramePr>
          <p:cNvPr id="9" name="1 Grafik">
            <a:hlinkClick r:id="rId2" action="ppaction://hlinkfile"/>
          </p:cNvPr>
          <p:cNvGraphicFramePr/>
          <p:nvPr/>
        </p:nvGraphicFramePr>
        <p:xfrm>
          <a:off x="0" y="1124744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Nüfus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008112"/>
          </a:xfrm>
        </p:spPr>
        <p:txBody>
          <a:bodyPr/>
          <a:lstStyle/>
          <a:p>
            <a:r>
              <a:rPr lang="tr-TR" sz="2400" b="1" dirty="0" smtClean="0"/>
              <a:t>MOTORLU KARA TAŞITI SAYISI, TÜRKİYE (Milyon Araç)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40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Ulaştırma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1 Grafik"/>
          <p:cNvGraphicFramePr/>
          <p:nvPr/>
        </p:nvGraphicFramePr>
        <p:xfrm>
          <a:off x="142844" y="1357298"/>
          <a:ext cx="878687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936104"/>
          </a:xfrm>
        </p:spPr>
        <p:txBody>
          <a:bodyPr/>
          <a:lstStyle/>
          <a:p>
            <a:r>
              <a:rPr lang="tr-TR" sz="2400" b="1" dirty="0" smtClean="0"/>
              <a:t>MOTORLU KARA TAŞITI SAYISI (Bin Araç)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41</a:t>
            </a:fld>
            <a:endParaRPr lang="tr-TR" dirty="0"/>
          </a:p>
        </p:txBody>
      </p:sp>
      <p:sp>
        <p:nvSpPr>
          <p:cNvPr id="10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Ulaştırma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2 Grafik"/>
          <p:cNvGraphicFramePr/>
          <p:nvPr/>
        </p:nvGraphicFramePr>
        <p:xfrm>
          <a:off x="142844" y="1285860"/>
          <a:ext cx="885831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936104"/>
          </a:xfrm>
        </p:spPr>
        <p:txBody>
          <a:bodyPr/>
          <a:lstStyle/>
          <a:p>
            <a:r>
              <a:rPr lang="tr-TR" sz="2400" b="1" dirty="0" smtClean="0"/>
              <a:t>TRAFİK KAZALARI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42</a:t>
            </a:fld>
            <a:endParaRPr lang="tr-TR" dirty="0"/>
          </a:p>
        </p:txBody>
      </p:sp>
      <p:sp>
        <p:nvSpPr>
          <p:cNvPr id="10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Ulaştırma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1 Grafik"/>
          <p:cNvGraphicFramePr/>
          <p:nvPr/>
        </p:nvGraphicFramePr>
        <p:xfrm>
          <a:off x="0" y="1196752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-73025" y="6021288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936104"/>
          </a:xfrm>
        </p:spPr>
        <p:txBody>
          <a:bodyPr/>
          <a:lstStyle/>
          <a:p>
            <a:r>
              <a:rPr lang="tr-TR" sz="2400" b="1" dirty="0" smtClean="0"/>
              <a:t>KİŞİ BAŞINA TOPLAM ELEKTRİK TÜKETİMİ (</a:t>
            </a:r>
            <a:r>
              <a:rPr lang="tr-TR" sz="2400" b="1" dirty="0" err="1" smtClean="0"/>
              <a:t>KWh</a:t>
            </a:r>
            <a:r>
              <a:rPr lang="tr-TR" sz="2400" b="1" dirty="0" smtClean="0"/>
              <a:t>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43</a:t>
            </a:fld>
            <a:endParaRPr lang="tr-TR" dirty="0"/>
          </a:p>
        </p:txBody>
      </p:sp>
      <p:sp>
        <p:nvSpPr>
          <p:cNvPr id="10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Enerji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11 Tablo"/>
          <p:cNvGraphicFramePr>
            <a:graphicFrameLocks noGrp="1"/>
          </p:cNvGraphicFramePr>
          <p:nvPr/>
        </p:nvGraphicFramePr>
        <p:xfrm>
          <a:off x="-73025" y="6021288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1 Grafik"/>
          <p:cNvGraphicFramePr/>
          <p:nvPr/>
        </p:nvGraphicFramePr>
        <p:xfrm>
          <a:off x="0" y="1268760"/>
          <a:ext cx="9144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24544" y="548680"/>
            <a:ext cx="9793088" cy="936104"/>
          </a:xfrm>
        </p:spPr>
        <p:txBody>
          <a:bodyPr/>
          <a:lstStyle/>
          <a:p>
            <a:r>
              <a:rPr lang="fi-FI" sz="2400" b="1" dirty="0" smtClean="0"/>
              <a:t>TARIM ALANLARI VE EKİLEN ALANLAR</a:t>
            </a:r>
            <a:r>
              <a:rPr lang="tr-TR" sz="2400" b="1" dirty="0" smtClean="0"/>
              <a:t> (Bin Dekar)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44</a:t>
            </a:fld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-73025" y="5786454"/>
          <a:ext cx="9217025" cy="448194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194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Tarım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2 Grafik"/>
          <p:cNvGraphicFramePr/>
          <p:nvPr/>
        </p:nvGraphicFramePr>
        <p:xfrm>
          <a:off x="0" y="1268760"/>
          <a:ext cx="89644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24544" y="404664"/>
            <a:ext cx="9793088" cy="1080120"/>
          </a:xfrm>
        </p:spPr>
        <p:txBody>
          <a:bodyPr/>
          <a:lstStyle/>
          <a:p>
            <a:r>
              <a:rPr lang="tr-TR" sz="2400" b="1" dirty="0" smtClean="0"/>
              <a:t>BÜYÜKBAŞ VE KÜÇÜKBAŞ HAYVAN SAYILARI (Bin Baş)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45</a:t>
            </a:fld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-73025" y="6021288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1 Grafik"/>
          <p:cNvGraphicFramePr/>
          <p:nvPr/>
        </p:nvGraphicFramePr>
        <p:xfrm>
          <a:off x="0" y="1124744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Hayvancılık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24544" y="548680"/>
            <a:ext cx="9793088" cy="936104"/>
          </a:xfrm>
        </p:spPr>
        <p:txBody>
          <a:bodyPr/>
          <a:lstStyle/>
          <a:p>
            <a:r>
              <a:rPr lang="tr-TR" sz="2400" b="1" dirty="0" smtClean="0"/>
              <a:t>BELEDİYELERDE KİŞİ BAŞI ÇEKİLEN GÜNLÜK SU MİKTARI (Litre/Kişi-Gün)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46</a:t>
            </a:fld>
            <a:endParaRPr lang="tr-TR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-73025" y="6021288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Çevre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1 Grafik"/>
          <p:cNvGraphicFramePr/>
          <p:nvPr/>
        </p:nvGraphicFramePr>
        <p:xfrm>
          <a:off x="0" y="1340769"/>
          <a:ext cx="9144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24544" y="548680"/>
            <a:ext cx="9793088" cy="936104"/>
          </a:xfrm>
        </p:spPr>
        <p:txBody>
          <a:bodyPr/>
          <a:lstStyle/>
          <a:p>
            <a:r>
              <a:rPr lang="tr-TR" sz="2400" b="1" dirty="0" smtClean="0"/>
              <a:t>ÇIKIŞ YAPAN ZİYARETÇİLERDEN ELDE EDİLEN TURİZM GELİRİ (Milyar $)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47</a:t>
            </a:fld>
            <a:endParaRPr lang="tr-TR" dirty="0"/>
          </a:p>
        </p:txBody>
      </p:sp>
      <p:sp>
        <p:nvSpPr>
          <p:cNvPr id="11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Turizm</a:t>
            </a:r>
          </a:p>
        </p:txBody>
      </p:sp>
      <p:graphicFrame>
        <p:nvGraphicFramePr>
          <p:cNvPr id="9" name="1 Grafik"/>
          <p:cNvGraphicFramePr/>
          <p:nvPr/>
        </p:nvGraphicFramePr>
        <p:xfrm>
          <a:off x="0" y="1268760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324544" y="548680"/>
            <a:ext cx="9793088" cy="936104"/>
          </a:xfrm>
        </p:spPr>
        <p:txBody>
          <a:bodyPr/>
          <a:lstStyle/>
          <a:p>
            <a:r>
              <a:rPr lang="tr-TR" sz="2400" b="1" dirty="0" smtClean="0"/>
              <a:t>ÇIKIŞ YAPAN ZİYARETÇİLERİN SEYAHATLERDEKİ KİŞİ BAŞI ORTALAMA HARCAMALARI ($)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48</a:t>
            </a:fld>
            <a:endParaRPr lang="tr-TR" dirty="0"/>
          </a:p>
        </p:txBody>
      </p:sp>
      <p:sp>
        <p:nvSpPr>
          <p:cNvPr id="11" name="1 Başlık"/>
          <p:cNvSpPr txBox="1">
            <a:spLocks/>
          </p:cNvSpPr>
          <p:nvPr/>
        </p:nvSpPr>
        <p:spPr bwMode="auto">
          <a:xfrm>
            <a:off x="2771800" y="188640"/>
            <a:ext cx="3528392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kern="0" noProof="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Turizm</a:t>
            </a:r>
            <a:endParaRPr kumimoji="0" lang="tr-T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3 Grafik"/>
          <p:cNvGraphicFramePr/>
          <p:nvPr/>
        </p:nvGraphicFramePr>
        <p:xfrm>
          <a:off x="0" y="1268761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92696"/>
            <a:ext cx="8229600" cy="5112568"/>
          </a:xfrm>
        </p:spPr>
        <p:txBody>
          <a:bodyPr/>
          <a:lstStyle/>
          <a:p>
            <a:r>
              <a:rPr lang="tr-TR" sz="2400" b="1" dirty="0" smtClean="0"/>
              <a:t>Teşekkür Ederiz..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49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NÜFUS YOĞUNLUĞU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Nüfus</a:t>
            </a:r>
          </a:p>
        </p:txBody>
      </p:sp>
      <p:graphicFrame>
        <p:nvGraphicFramePr>
          <p:cNvPr id="8" name="1 Grafik"/>
          <p:cNvGraphicFramePr/>
          <p:nvPr/>
        </p:nvGraphicFramePr>
        <p:xfrm>
          <a:off x="0" y="1124744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ORTALAMA HANEHALKI BÜYÜKLÜĞÜ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Nüfus</a:t>
            </a:r>
          </a:p>
        </p:txBody>
      </p:sp>
      <p:graphicFrame>
        <p:nvGraphicFramePr>
          <p:cNvPr id="10" name="1 Grafik">
            <a:hlinkClick r:id="rId2" action="ppaction://hlinkfile"/>
          </p:cNvPr>
          <p:cNvGraphicFramePr/>
          <p:nvPr/>
        </p:nvGraphicFramePr>
        <p:xfrm>
          <a:off x="0" y="1142984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0" y="609596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İLLERİN ALDIĞI VE VERDİĞİ GÖÇ (Bin Kişi)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Nüfus</a:t>
            </a:r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0" y="609596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2013-2014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2 Grafik"/>
          <p:cNvGraphicFramePr/>
          <p:nvPr/>
        </p:nvGraphicFramePr>
        <p:xfrm>
          <a:off x="0" y="1124744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48680"/>
            <a:ext cx="8229600" cy="720080"/>
          </a:xfrm>
        </p:spPr>
        <p:txBody>
          <a:bodyPr/>
          <a:lstStyle/>
          <a:p>
            <a:r>
              <a:rPr lang="tr-TR" sz="2400" b="1" dirty="0" smtClean="0"/>
              <a:t>6+ YAŞ OKURYAZAR NÜFUS ORANI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10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Eğitim</a:t>
            </a:r>
          </a:p>
        </p:txBody>
      </p:sp>
      <p:graphicFrame>
        <p:nvGraphicFramePr>
          <p:cNvPr id="8" name="1 Grafik"/>
          <p:cNvGraphicFramePr/>
          <p:nvPr/>
        </p:nvGraphicFramePr>
        <p:xfrm>
          <a:off x="285720" y="1071546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792088"/>
          </a:xfrm>
        </p:spPr>
        <p:txBody>
          <a:bodyPr/>
          <a:lstStyle/>
          <a:p>
            <a:r>
              <a:rPr lang="tr-TR" sz="2400" b="1" dirty="0" smtClean="0"/>
              <a:t>*NET OKULLAŞMA ORANI (%)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0717D-D0CC-4C28-B62D-0574EF5A06CE}" type="datetime1">
              <a:rPr lang="tr-TR" smtClean="0"/>
              <a:pPr>
                <a:defRPr/>
              </a:pPr>
              <a:t>06.10.2016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31FB27-34F6-430D-9F2B-17A76365087F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0" y="5589240"/>
          <a:ext cx="9217025" cy="213360"/>
        </p:xfrm>
        <a:graphic>
          <a:graphicData uri="http://schemas.openxmlformats.org/drawingml/2006/table">
            <a:tbl>
              <a:tblPr/>
              <a:tblGrid>
                <a:gridCol w="30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2013/2014 Öğretim Yılı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4 Grafik"/>
          <p:cNvGraphicFramePr/>
          <p:nvPr/>
        </p:nvGraphicFramePr>
        <p:xfrm>
          <a:off x="0" y="1124744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Başlık"/>
          <p:cNvSpPr txBox="1">
            <a:spLocks/>
          </p:cNvSpPr>
          <p:nvPr/>
        </p:nvSpPr>
        <p:spPr bwMode="auto">
          <a:xfrm>
            <a:off x="3779912" y="188640"/>
            <a:ext cx="1748880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Eğitim</a:t>
            </a:r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-36513" y="5949280"/>
          <a:ext cx="9217025" cy="288032"/>
        </p:xfrm>
        <a:graphic>
          <a:graphicData uri="http://schemas.openxmlformats.org/drawingml/2006/table">
            <a:tbl>
              <a:tblPr/>
              <a:tblGrid>
                <a:gridCol w="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*İlgili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öğrenim türündeki yaş grubunda bulunan öğrencilerin, bu yaş grubundaki nüfusa oranıdır.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3844</TotalTime>
  <Words>823</Words>
  <Application>Microsoft Office PowerPoint</Application>
  <PresentationFormat>Ekran Gösterisi (4:3)</PresentationFormat>
  <Paragraphs>344</Paragraphs>
  <Slides>49</Slides>
  <Notes>24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2" baseType="lpstr">
      <vt:lpstr>Arial</vt:lpstr>
      <vt:lpstr>Calibri</vt:lpstr>
      <vt:lpstr>Varsayılan Tasarım</vt:lpstr>
      <vt:lpstr>SAYILARLA TÜRKİYE – (MALATYA-ELAZIĞ-BİNGÖL-TUNCELİ) ŞUBAT 2015</vt:lpstr>
      <vt:lpstr>SUNUM PLANI</vt:lpstr>
      <vt:lpstr>NÜFUS (Bin Kişi)</vt:lpstr>
      <vt:lpstr>YILLIK NÜFUS ARTIŞ HIZI (Binde)</vt:lpstr>
      <vt:lpstr>NÜFUS YOĞUNLUĞU</vt:lpstr>
      <vt:lpstr>ORTALAMA HANEHALKI BÜYÜKLÜĞÜ</vt:lpstr>
      <vt:lpstr>İLLERİN ALDIĞI VE VERDİĞİ GÖÇ (Bin Kişi)</vt:lpstr>
      <vt:lpstr>6+ YAŞ OKURYAZAR NÜFUS ORANI (%)</vt:lpstr>
      <vt:lpstr>*NET OKULLAŞMA ORANI (%)</vt:lpstr>
      <vt:lpstr>ÖĞRETMEN BAŞINA DÜŞEN ÖĞRENCİ SAYISI</vt:lpstr>
      <vt:lpstr>DERSLİK BAŞINA DÜŞEN ÖĞRENCİ SAYISI</vt:lpstr>
      <vt:lpstr>SAĞLIK PERSONELİ BAŞINA DÜŞEN  KİŞİ SAYISI</vt:lpstr>
      <vt:lpstr>SAĞLIK KURUMLARINDA YATAK BAŞINA DÜŞEN  KİŞİ SAYISI</vt:lpstr>
      <vt:lpstr>ÖLÜM NEDENLERİ(%)</vt:lpstr>
      <vt:lpstr>*KABA DOĞUM HIZI </vt:lpstr>
      <vt:lpstr>*BEBEK ÖLÜM HIZI</vt:lpstr>
      <vt:lpstr>*KABA EVLENME HIZI</vt:lpstr>
      <vt:lpstr>ORTALAMA EVLENME YAŞI</vt:lpstr>
      <vt:lpstr>*KABA BOŞANMA HIZI</vt:lpstr>
      <vt:lpstr>PowerPoint Sunusu</vt:lpstr>
      <vt:lpstr>PowerPoint Sunusu</vt:lpstr>
      <vt:lpstr>PowerPoint Sunusu</vt:lpstr>
      <vt:lpstr>HANEHALKI TÜKETİM HARCAMASININ TÜRLERİNE GÖRE DAĞILIMI (%)</vt:lpstr>
      <vt:lpstr>BİR ÖNCEKİ YILIN AYNI AYINA ENFLASYON ORANLARI, TÜRKİYE (%)</vt:lpstr>
      <vt:lpstr>BİR ÖNCEKİ AYA GÖRE FİYATI EN ÇOK ARTAN SEÇİLMİŞ MADDELER,  ŞUBAT 2015</vt:lpstr>
      <vt:lpstr>BİR ÖNCEKİ AYA GÖRE FİYATI EN ÇOK DÜŞEN SEÇİLMİŞ MADDELER,  ŞUBAT 2015</vt:lpstr>
      <vt:lpstr>FİNANSAL YATIRIM ARAÇLARININ TÜFE İLE İNDİRGENMİŞ YILLIK REEL GETİRİ ORANLARI, TÜRKİYE, ŞUBAT 2015 (%)</vt:lpstr>
      <vt:lpstr>MEVSİM VE TAKVİM ETKİLERİNDEN ARINDIRILMIŞ SANAYİ ÜRETİM ENDEKSİ AYLIK DEĞİŞİM ORANI, TÜRKİYE (%) </vt:lpstr>
      <vt:lpstr>GAYRİ SAFİ YURTİÇİ HASILA BÜYÜME HIZI, TÜRKİYE (%)</vt:lpstr>
      <vt:lpstr>KİŞİ BAŞINA GAYRİ SAFİ YURTİÇİ HASILA, TÜRKİYE ($)</vt:lpstr>
      <vt:lpstr>BÖLGESEL GAYRİ SAFİ KATMA DEĞER PAYI (%)</vt:lpstr>
      <vt:lpstr>DIŞ TİCARET, TÜRKİYE (Milyar $)</vt:lpstr>
      <vt:lpstr>EN ÇOK İHRACAT YAPILAN ÜLKELER, TÜRKİYE (%)</vt:lpstr>
      <vt:lpstr>EN ÇOK İTHALAT YAPILAN ÜLKELER, TÜRKİYE (%)</vt:lpstr>
      <vt:lpstr>İLLERE GÖRE İHRACAT (Milyon $)</vt:lpstr>
      <vt:lpstr>İLLERE GÖRE İTHALAT (Milyon $)</vt:lpstr>
      <vt:lpstr>PowerPoint Sunusu</vt:lpstr>
      <vt:lpstr>PowerPoint Sunusu</vt:lpstr>
      <vt:lpstr>KONUT SATIŞLARI</vt:lpstr>
      <vt:lpstr>MOTORLU KARA TAŞITI SAYISI, TÜRKİYE (Milyon Araç)</vt:lpstr>
      <vt:lpstr>MOTORLU KARA TAŞITI SAYISI (Bin Araç)</vt:lpstr>
      <vt:lpstr>TRAFİK KAZALARI</vt:lpstr>
      <vt:lpstr>KİŞİ BAŞINA TOPLAM ELEKTRİK TÜKETİMİ (KWh)</vt:lpstr>
      <vt:lpstr>TARIM ALANLARI VE EKİLEN ALANLAR (Bin Dekar)</vt:lpstr>
      <vt:lpstr>BÜYÜKBAŞ VE KÜÇÜKBAŞ HAYVAN SAYILARI (Bin Baş)</vt:lpstr>
      <vt:lpstr>BELEDİYELERDE KİŞİ BAŞI ÇEKİLEN GÜNLÜK SU MİKTARI (Litre/Kişi-Gün)</vt:lpstr>
      <vt:lpstr>ÇIKIŞ YAPAN ZİYARETÇİLERDEN ELDE EDİLEN TURİZM GELİRİ (Milyar $)</vt:lpstr>
      <vt:lpstr>ÇIKIŞ YAPAN ZİYARETÇİLERİN SEYAHATLERDEKİ KİŞİ BAŞI ORTALAMA HARCAMALARI ($)</vt:lpstr>
      <vt:lpstr>Teşekkür Ederiz..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huseyin.dogan2@icisleri.gov.tr</cp:lastModifiedBy>
  <cp:revision>528</cp:revision>
  <dcterms:created xsi:type="dcterms:W3CDTF">2006-12-22T08:39:23Z</dcterms:created>
  <dcterms:modified xsi:type="dcterms:W3CDTF">2016-10-06T12:26:51Z</dcterms:modified>
</cp:coreProperties>
</file>